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25"/>
  </p:notesMasterIdLst>
  <p:handoutMasterIdLst>
    <p:handoutMasterId r:id="rId26"/>
  </p:handoutMasterIdLst>
  <p:sldIdLst>
    <p:sldId id="435" r:id="rId2"/>
    <p:sldId id="431" r:id="rId3"/>
    <p:sldId id="434" r:id="rId4"/>
    <p:sldId id="421" r:id="rId5"/>
    <p:sldId id="451" r:id="rId6"/>
    <p:sldId id="436" r:id="rId7"/>
    <p:sldId id="425" r:id="rId8"/>
    <p:sldId id="426" r:id="rId9"/>
    <p:sldId id="427" r:id="rId10"/>
    <p:sldId id="437" r:id="rId11"/>
    <p:sldId id="438" r:id="rId12"/>
    <p:sldId id="439" r:id="rId13"/>
    <p:sldId id="440" r:id="rId14"/>
    <p:sldId id="441" r:id="rId15"/>
    <p:sldId id="442" r:id="rId16"/>
    <p:sldId id="443" r:id="rId17"/>
    <p:sldId id="444" r:id="rId18"/>
    <p:sldId id="446" r:id="rId19"/>
    <p:sldId id="447" r:id="rId20"/>
    <p:sldId id="448" r:id="rId21"/>
    <p:sldId id="449" r:id="rId22"/>
    <p:sldId id="450" r:id="rId23"/>
    <p:sldId id="445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AC"/>
    <a:srgbClr val="005DA2"/>
    <a:srgbClr val="0033CC"/>
    <a:srgbClr val="790101"/>
    <a:srgbClr val="890101"/>
    <a:srgbClr val="910101"/>
    <a:srgbClr val="86081A"/>
    <a:srgbClr val="9DB6E7"/>
    <a:srgbClr val="94AFE4"/>
    <a:srgbClr val="6289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1" autoAdjust="0"/>
    <p:restoredTop sz="50000"/>
  </p:normalViewPr>
  <p:slideViewPr>
    <p:cSldViewPr>
      <p:cViewPr>
        <p:scale>
          <a:sx n="100" d="100"/>
          <a:sy n="100" d="100"/>
        </p:scale>
        <p:origin x="2464" y="2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8B232-C17E-47AB-B622-A7FEBAD2BE1C}" type="datetimeFigureOut">
              <a:rPr lang="en-US" smtClean="0"/>
              <a:t>4/26/17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8B563-BF6F-4568-8EB5-D40B0DFEB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49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CF5F01-DE69-42C6-A6BC-27980DDEA6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6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4171" indent="-164171">
              <a:lnSpc>
                <a:spcPct val="90000"/>
              </a:lnSpc>
              <a:spcBef>
                <a:spcPct val="0"/>
              </a:spcBef>
            </a:pPr>
            <a:endParaRPr lang="en-US" sz="1600" b="1" dirty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1731" indent="-28143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5741" indent="-225148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6037" indent="-225148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26333" indent="-225148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76630" indent="-225148" defTabSz="4487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26926" indent="-225148" defTabSz="4487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77222" indent="-225148" defTabSz="4487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27518" indent="-225148" defTabSz="4487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EFB9979-9B67-45CF-808F-E8FEECC38832}" type="slidenum">
              <a:rPr lang="en-US" smtClean="0"/>
              <a:pPr eaLnBrk="1" hangingPunct="1"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AD665-BA5B-4816-9A65-9F6DAD7F9C5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820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F5F01-DE69-42C6-A6BC-27980DDEA61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5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22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50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3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6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#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041400" y="12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43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F400-7555-6344-9EB7-1D953DC3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05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41400" y="12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#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83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y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8750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#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77240" y="6172200"/>
            <a:ext cx="7543800" cy="274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62000" y="6172199"/>
            <a:ext cx="7543800" cy="119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-228600"/>
            <a:ext cx="381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5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744" r:id="rId12"/>
    <p:sldLayoutId id="2147483701" r:id="rId13"/>
    <p:sldLayoutId id="2147483712" r:id="rId14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inglingCampusCrosswal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629152" cy="57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897082"/>
            <a:ext cx="7543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Accredited </a:t>
            </a: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by </a:t>
            </a:r>
            <a:r>
              <a:rPr lang="en-US" sz="2600" b="1" dirty="0">
                <a:latin typeface="Helvetica" panose="020B0604020202020204" pitchFamily="34" charset="0"/>
                <a:cs typeface="Helvetica" panose="020B0604020202020204" pitchFamily="34" charset="0"/>
              </a:rPr>
              <a:t>SACS</a:t>
            </a: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, National Assoc. of Schools of Art &amp; Design (</a:t>
            </a:r>
            <a:r>
              <a:rPr lang="en-US" sz="2600" b="1" dirty="0">
                <a:latin typeface="Helvetica" panose="020B0604020202020204" pitchFamily="34" charset="0"/>
                <a:cs typeface="Helvetica" panose="020B0604020202020204" pitchFamily="34" charset="0"/>
              </a:rPr>
              <a:t>NASAD</a:t>
            </a: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), and the Council for Interior Design Accreditation (</a:t>
            </a:r>
            <a:r>
              <a:rPr lang="en-US" sz="2600" b="1" dirty="0">
                <a:latin typeface="Helvetica" panose="020B0604020202020204" pitchFamily="34" charset="0"/>
                <a:cs typeface="Helvetica" panose="020B0604020202020204" pitchFamily="34" charset="0"/>
              </a:rPr>
              <a:t>CIDA</a:t>
            </a: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  <a:endParaRPr lang="en-US" sz="26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6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Enrollment</a:t>
            </a:r>
            <a:r>
              <a:rPr lang="en-US" sz="2600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1,300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Total Academic Year cost for on-campus student about $55,000</a:t>
            </a:r>
            <a:b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(culture of service expectations)</a:t>
            </a:r>
            <a:endParaRPr lang="en-US" sz="2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44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752600"/>
            <a:ext cx="7543800" cy="38862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Largest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program is: 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Illustration (30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%)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Entertainment focused fields like:</a:t>
            </a:r>
          </a:p>
          <a:p>
            <a:pPr lvl="1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Computer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Animation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(20%)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Game Art &amp; Design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(13%)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Motion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Design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(10%)</a:t>
            </a:r>
          </a:p>
          <a:p>
            <a:pPr lvl="1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Film (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9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%)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2971800"/>
            <a:ext cx="6230881" cy="322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2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14600"/>
            <a:ext cx="7543800" cy="1524000"/>
          </a:xfrm>
        </p:spPr>
        <p:txBody>
          <a:bodyPr/>
          <a:lstStyle/>
          <a:p>
            <a:pPr algn="ctr"/>
            <a:r>
              <a:rPr lang="en-US" sz="4800" dirty="0" smtClean="0"/>
              <a:t>The initial meeting in 2014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2647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77594"/>
            <a:ext cx="7886700" cy="1325563"/>
          </a:xfrm>
        </p:spPr>
        <p:txBody>
          <a:bodyPr/>
          <a:lstStyle/>
          <a:p>
            <a:r>
              <a:rPr lang="en-US" dirty="0" smtClean="0"/>
              <a:t>Some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8987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Allows students to begin the process to change their name and sex</a:t>
            </a:r>
          </a:p>
          <a:p>
            <a:r>
              <a:rPr lang="en-US" sz="2800" dirty="0" smtClean="0"/>
              <a:t>Helps foreign students that use an American first name</a:t>
            </a:r>
          </a:p>
          <a:p>
            <a:r>
              <a:rPr lang="en-US" sz="2800" dirty="0" smtClean="0"/>
              <a:t>Avoids the awkward conversation with an instructor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08ED-5A20-864D-91AA-C423BAE1EEC2}" type="datetimeFigureOut">
              <a:rPr lang="en-US" smtClean="0"/>
              <a:t>4/26/17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79526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Getting campus buy-in</a:t>
            </a:r>
            <a:endParaRPr lang="en-US" sz="40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2924175"/>
            <a:ext cx="2667000" cy="28670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Life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Activities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Housing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Counseling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Wellness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Rec Life</a:t>
            </a:r>
          </a:p>
          <a:p>
            <a:pPr fontAlgn="auto">
              <a:spcAft>
                <a:spcPts val="0"/>
              </a:spcAft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3238500" y="2924175"/>
            <a:ext cx="2667000" cy="28670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Academic Affairs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All academic depts.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Registration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Advising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Academic Resource Center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International Student Affairs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248400" y="2924175"/>
            <a:ext cx="2667000" cy="2257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rgbClr val="0062AC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Business Affairs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I.T.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Bursar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Financial Aid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Business Services</a:t>
            </a:r>
          </a:p>
        </p:txBody>
      </p:sp>
    </p:spTree>
    <p:extLst>
      <p:ext uri="{BB962C8B-B14F-4D97-AF65-F5344CB8AC3E}">
        <p14:creationId xmlns:p14="http://schemas.microsoft.com/office/powerpoint/2010/main" val="86505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needs to be changed?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524000"/>
            <a:ext cx="7543800" cy="3886200"/>
          </a:xfrm>
        </p:spPr>
        <p:txBody>
          <a:bodyPr numCol="1">
            <a:normAutofit/>
          </a:bodyPr>
          <a:lstStyle/>
          <a:p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Power Campus (SIS) – feeds every other system below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Self-Service (SIS)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Canvas (LMS)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Draw (artifact repository)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Blackboard (building access &amp; meal plans)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Network Account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Email Address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ID card</a:t>
            </a:r>
          </a:p>
          <a:p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Library Information System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7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0292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can’t change?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905000"/>
            <a:ext cx="7543800" cy="3886200"/>
          </a:xfrm>
        </p:spPr>
        <p:txBody>
          <a:bodyPr/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Transcripts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Degree Certifications (Clearinghouse)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Financial Records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Enrollment and payroll records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Enrollment data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Financial aid documents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56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4572000"/>
            <a:ext cx="8229600" cy="1600200"/>
          </a:xfrm>
        </p:spPr>
        <p:txBody>
          <a:bodyPr>
            <a:noAutofit/>
          </a:bodyPr>
          <a:lstStyle/>
          <a:p>
            <a:r>
              <a:rPr lang="en-US" sz="4000" dirty="0" smtClean="0"/>
              <a:t>Avoiding confusion</a:t>
            </a:r>
            <a:r>
              <a:rPr lang="en-US" sz="4000" dirty="0"/>
              <a:t> </a:t>
            </a:r>
            <a:r>
              <a:rPr lang="en-US" sz="4000" dirty="0" smtClean="0"/>
              <a:t>is the 1</a:t>
            </a:r>
            <a:r>
              <a:rPr lang="en-US" sz="4000" baseline="30000" dirty="0" smtClean="0"/>
              <a:t>st</a:t>
            </a:r>
            <a:r>
              <a:rPr lang="en-US" sz="4000" dirty="0"/>
              <a:t> </a:t>
            </a:r>
            <a:r>
              <a:rPr lang="en-US" sz="4000" dirty="0" smtClean="0"/>
              <a:t>priority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6300" y="2286000"/>
            <a:ext cx="7543800" cy="3886200"/>
          </a:xfrm>
        </p:spPr>
        <p:txBody>
          <a:bodyPr/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Rosters, grades, and attendance go into </a:t>
            </a:r>
            <a:b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Power Campus Self-Service (SIS)</a:t>
            </a: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Classes are run in Canvas (LMS)</a:t>
            </a:r>
          </a:p>
          <a:p>
            <a:pPr marL="0" indent="0"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7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816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BIG problem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958181"/>
            <a:ext cx="7543800" cy="3886200"/>
          </a:xfrm>
        </p:spPr>
        <p:txBody>
          <a:bodyPr/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There is no setting in Power Campus Self-Service to display the preferred name field in place of the first name.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Since faculty use Self-Service and Canvas we don’t want to change one without changing the other.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1, spring 2015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881981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What can we do that allows the student to live with a different name within our current limitations?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Network Account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Email Address</a:t>
            </a: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ID Card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5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1 limitations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286000"/>
            <a:ext cx="7543800" cy="3886200"/>
          </a:xfrm>
        </p:spPr>
        <p:txBody>
          <a:bodyPr/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Students preferred name must be approved by the Office of the Registrar</a:t>
            </a: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I.T. can only make the change in-between semesters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197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0292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Change process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805781"/>
            <a:ext cx="7543800" cy="3886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Student turns in the Preferred Name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pdate form to the Registrar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Registrar approves and makes the change in Power Campus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At the end of the semester all update forms are sent to I.T. for processing 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545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49530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2, fall 2015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905000"/>
            <a:ext cx="7543800" cy="3886200"/>
          </a:xfrm>
        </p:spPr>
        <p:txBody>
          <a:bodyPr/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 spring 2015 we learned how to install a script on-top of Self-Service that calls the preferred name field and replaces the first name on 90% of the pages with the preferred name. Including class rosters, attendance, and grading.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 only pages that it doesn’t work on are pages that faculty don’t see. 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76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816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2, fall 2015 </a:t>
            </a:r>
            <a:r>
              <a:rPr lang="en-US" sz="2400" dirty="0" smtClean="0"/>
              <a:t>continued…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40681"/>
            <a:ext cx="75438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Power Campus (SIS</a:t>
            </a:r>
            <a:r>
              <a:rPr lang="en-U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 feeds changed to: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Self-Service (SIS)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Canvas (LMS)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Draw (artifact repository)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Blackboard (building access)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Student Network Account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Student Email Address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Student ID card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Library Information System</a:t>
            </a:r>
          </a:p>
        </p:txBody>
      </p:sp>
    </p:spTree>
    <p:extLst>
      <p:ext uri="{BB962C8B-B14F-4D97-AF65-F5344CB8AC3E}">
        <p14:creationId xmlns:p14="http://schemas.microsoft.com/office/powerpoint/2010/main" val="179581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5334000"/>
            <a:ext cx="6781800" cy="838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Lessons from Phase 2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133600"/>
            <a:ext cx="7543800" cy="3048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 Common App already collects a preferred name, we are using this for new account creation.</a:t>
            </a: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Added an email workflow for change process to keep anyone from forgetting their part.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 changes can be submitted to I.T. anytime during the semester and the ticket will be dated out to the end of the term.</a:t>
            </a: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01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How it went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057400"/>
            <a:ext cx="7543800" cy="38862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It went perfectly smooth for instructors, there was never a question or complaint.</a:t>
            </a:r>
          </a:p>
          <a:p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Some students already had preferred names from their Common App submission that all of the sudden started to show up.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Phase 3, Power Campus enhancement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0574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Power Campus 8.8 has included fields for:</a:t>
            </a:r>
          </a:p>
          <a:p>
            <a:r>
              <a:rPr lang="en-US" dirty="0" smtClean="0"/>
              <a:t>Display Name</a:t>
            </a:r>
          </a:p>
          <a:p>
            <a:r>
              <a:rPr lang="en-US" dirty="0" smtClean="0"/>
              <a:t>Gender Identity</a:t>
            </a:r>
          </a:p>
          <a:p>
            <a:r>
              <a:rPr lang="en-US" dirty="0" smtClean="0"/>
              <a:t>Preferred Pronoun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Also enabling many different display options in Self-Service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0292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3, our plan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286000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We are adding Gender Identity and Preferred Pronoun questions to the Common App to be imported into Power Campus along with the application.</a:t>
            </a:r>
          </a:p>
        </p:txBody>
      </p:sp>
    </p:spTree>
    <p:extLst>
      <p:ext uri="{BB962C8B-B14F-4D97-AF65-F5344CB8AC3E}">
        <p14:creationId xmlns:p14="http://schemas.microsoft.com/office/powerpoint/2010/main" val="1231192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816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3, Gender Identity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do you describe yourself?</a:t>
            </a:r>
            <a:endParaRPr lang="en-US" dirty="0"/>
          </a:p>
          <a:p>
            <a:r>
              <a:rPr lang="en-US" dirty="0"/>
              <a:t>Man</a:t>
            </a:r>
          </a:p>
          <a:p>
            <a:r>
              <a:rPr lang="en-US" dirty="0"/>
              <a:t>Woman</a:t>
            </a:r>
          </a:p>
          <a:p>
            <a:r>
              <a:rPr lang="en-US" dirty="0"/>
              <a:t>Transgender</a:t>
            </a:r>
          </a:p>
          <a:p>
            <a:r>
              <a:rPr lang="en-US" dirty="0"/>
              <a:t>Gender-fluid</a:t>
            </a:r>
          </a:p>
          <a:p>
            <a:r>
              <a:rPr lang="en-US" dirty="0" err="1"/>
              <a:t>Agender</a:t>
            </a:r>
            <a:endParaRPr lang="en-US" dirty="0"/>
          </a:p>
          <a:p>
            <a:r>
              <a:rPr lang="en-US" dirty="0"/>
              <a:t>Non-binary</a:t>
            </a:r>
          </a:p>
          <a:p>
            <a:r>
              <a:rPr lang="en-US" dirty="0"/>
              <a:t>Self-identify as other gender not listed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517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0292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3, Preferred Pronoun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002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How do you prefer that others refer to you?</a:t>
            </a:r>
            <a:endParaRPr lang="en-US" dirty="0"/>
          </a:p>
          <a:p>
            <a:r>
              <a:rPr lang="en-US" dirty="0"/>
              <a:t>He/Him</a:t>
            </a:r>
          </a:p>
          <a:p>
            <a:r>
              <a:rPr lang="en-US" dirty="0"/>
              <a:t>She/Her</a:t>
            </a:r>
          </a:p>
          <a:p>
            <a:r>
              <a:rPr lang="en-US" dirty="0"/>
              <a:t>They/Them</a:t>
            </a:r>
          </a:p>
          <a:p>
            <a:r>
              <a:rPr lang="en-US" dirty="0"/>
              <a:t>Other pronoun not listed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245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5105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Phase 3, Self-Service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133600"/>
            <a:ext cx="7543800" cy="3886200"/>
          </a:xfrm>
        </p:spPr>
        <p:txBody>
          <a:bodyPr/>
          <a:lstStyle/>
          <a:p>
            <a:r>
              <a:rPr lang="en-US" dirty="0" smtClean="0"/>
              <a:t>Self-Service will let student select Preferred Name, Gender Identity, and Preferred Pronoun.</a:t>
            </a:r>
          </a:p>
          <a:p>
            <a:r>
              <a:rPr lang="en-US" dirty="0" smtClean="0"/>
              <a:t>We plan to hide Preferred Name and only let students select Gender Identity and Preferred Pronoun.</a:t>
            </a:r>
          </a:p>
          <a:p>
            <a:r>
              <a:rPr lang="en-US" dirty="0" smtClean="0"/>
              <a:t>The select lists from the Common App will be duplicated in Self-Service for consistency.</a:t>
            </a:r>
          </a:p>
        </p:txBody>
      </p:sp>
    </p:spTree>
    <p:extLst>
      <p:ext uri="{BB962C8B-B14F-4D97-AF65-F5344CB8AC3E}">
        <p14:creationId xmlns:p14="http://schemas.microsoft.com/office/powerpoint/2010/main" val="1395132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735</Words>
  <Application>Microsoft Macintosh PowerPoint</Application>
  <PresentationFormat>On-screen Show (4:3)</PresentationFormat>
  <Paragraphs>134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ＭＳ Ｐゴシック</vt:lpstr>
      <vt:lpstr>Tahoma</vt:lpstr>
      <vt:lpstr>Office Theme</vt:lpstr>
      <vt:lpstr>PowerPoint Presentation</vt:lpstr>
      <vt:lpstr>PowerPoint Presentation</vt:lpstr>
      <vt:lpstr>PowerPoint Presentation</vt:lpstr>
      <vt:lpstr>The initial meeting in 2014</vt:lpstr>
      <vt:lpstr>Some Benefits</vt:lpstr>
      <vt:lpstr>Getting campus buy-in</vt:lpstr>
      <vt:lpstr>What needs to be changed?</vt:lpstr>
      <vt:lpstr>What can’t change?</vt:lpstr>
      <vt:lpstr>Avoiding confusion is the 1st priority</vt:lpstr>
      <vt:lpstr>The BIG problem</vt:lpstr>
      <vt:lpstr>Phase 1, spring 2015</vt:lpstr>
      <vt:lpstr>Phase 1 limitations</vt:lpstr>
      <vt:lpstr>Change process</vt:lpstr>
      <vt:lpstr>Phase 2, fall 2015</vt:lpstr>
      <vt:lpstr>Phase 2, fall 2015 continued…</vt:lpstr>
      <vt:lpstr>Lessons from Phase 2</vt:lpstr>
      <vt:lpstr>How it went</vt:lpstr>
      <vt:lpstr>Phase 3, Power Campus enhancement</vt:lpstr>
      <vt:lpstr>Phase 3, our plan</vt:lpstr>
      <vt:lpstr>Phase 3, Gender Identity</vt:lpstr>
      <vt:lpstr>Phase 3, Preferred Pronoun</vt:lpstr>
      <vt:lpstr>Phase 3, Self-Service</vt:lpstr>
      <vt:lpstr>Questions??</vt:lpstr>
    </vt:vector>
  </TitlesOfParts>
  <Company>Utah Valley State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Title</dc:title>
  <dc:creator>UVSC</dc:creator>
  <cp:lastModifiedBy>Justin Selph</cp:lastModifiedBy>
  <cp:revision>122</cp:revision>
  <dcterms:created xsi:type="dcterms:W3CDTF">2009-06-09T19:35:08Z</dcterms:created>
  <dcterms:modified xsi:type="dcterms:W3CDTF">2017-04-26T17:54:36Z</dcterms:modified>
</cp:coreProperties>
</file>