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2" r:id="rId3"/>
    <p:sldId id="257" r:id="rId4"/>
    <p:sldId id="258" r:id="rId5"/>
    <p:sldId id="261" r:id="rId6"/>
    <p:sldId id="263" r:id="rId7"/>
    <p:sldId id="265" r:id="rId8"/>
    <p:sldId id="266" r:id="rId9"/>
    <p:sldId id="268" r:id="rId10"/>
    <p:sldId id="269" r:id="rId11"/>
    <p:sldId id="271" r:id="rId12"/>
    <p:sldId id="272" r:id="rId13"/>
    <p:sldId id="273" r:id="rId14"/>
    <p:sldId id="276" r:id="rId15"/>
    <p:sldId id="275" r:id="rId16"/>
    <p:sldId id="277" r:id="rId17"/>
    <p:sldId id="278" r:id="rId18"/>
    <p:sldId id="274" r:id="rId19"/>
    <p:sldId id="280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hony Williams" initials="A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4844" autoAdjust="0"/>
  </p:normalViewPr>
  <p:slideViewPr>
    <p:cSldViewPr snapToGrid="0">
      <p:cViewPr>
        <p:scale>
          <a:sx n="80" d="100"/>
          <a:sy n="80" d="100"/>
        </p:scale>
        <p:origin x="-834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 smtClean="0"/>
              <a:t>Academic Table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YTS</a:t>
            </a:r>
            <a:r>
              <a:rPr lang="en-US" baseline="0" dirty="0" smtClean="0"/>
              <a:t> – Year, Term, Session</a:t>
            </a:r>
            <a:endParaRPr lang="en-US" dirty="0" smtClean="0"/>
          </a:p>
          <a:p>
            <a:r>
              <a:rPr lang="en-US" dirty="0" err="1" smtClean="0"/>
              <a:t>PDC</a:t>
            </a:r>
            <a:r>
              <a:rPr lang="en-US" baseline="0" dirty="0" smtClean="0"/>
              <a:t> – Program, Degree, Curriculum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Prim. Flag (Primary Flag) – allows the user to select one </a:t>
            </a:r>
            <a:r>
              <a:rPr lang="en-US" baseline="0" dirty="0" err="1" smtClean="0"/>
              <a:t>PDC</a:t>
            </a:r>
            <a:r>
              <a:rPr lang="en-US" baseline="0" dirty="0" smtClean="0"/>
              <a:t> record to avoid </a:t>
            </a:r>
            <a:r>
              <a:rPr lang="en-US" baseline="0" dirty="0" smtClean="0"/>
              <a:t>duplicated </a:t>
            </a:r>
            <a:r>
              <a:rPr lang="en-US" baseline="0" dirty="0" smtClean="0"/>
              <a:t>counts</a:t>
            </a:r>
          </a:p>
          <a:p>
            <a:r>
              <a:rPr lang="en-US" baseline="0" dirty="0" smtClean="0"/>
              <a:t>Acad. Flag (Academic Flag) – Indicates the individual is a student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u="sng" baseline="0" dirty="0" smtClean="0"/>
              <a:t>Degree Mapping </a:t>
            </a:r>
            <a:r>
              <a:rPr lang="en-US" u="sng" baseline="0" dirty="0" err="1" smtClean="0"/>
              <a:t>NSC</a:t>
            </a:r>
            <a:endParaRPr lang="en-US" u="sng" baseline="0" dirty="0" smtClean="0"/>
          </a:p>
          <a:p>
            <a:endParaRPr lang="en-US" u="sng" baseline="0" dirty="0" smtClean="0"/>
          </a:p>
          <a:p>
            <a:r>
              <a:rPr lang="en-US" u="none" baseline="0" dirty="0" err="1" smtClean="0"/>
              <a:t>NSC</a:t>
            </a:r>
            <a:r>
              <a:rPr lang="en-US" u="none" baseline="0" dirty="0" smtClean="0"/>
              <a:t> – National Student Clearinghouse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81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 smtClean="0"/>
              <a:t>People/Organization Balance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Balance Types – Fiscal Year, Academic Year, Academic Year/Term, Academic Year/Term (Cumulative) and </a:t>
            </a:r>
            <a:r>
              <a:rPr lang="en-US" baseline="0" dirty="0" smtClean="0"/>
              <a:t>Current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 smtClean="0"/>
              <a:t>Telecommunications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baseline="0" dirty="0" smtClean="0"/>
              <a:t>Currently storing alternative email addresses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 smtClean="0"/>
              <a:t>Transcript </a:t>
            </a:r>
            <a:r>
              <a:rPr lang="en-US" u="sng" baseline="0" dirty="0" smtClean="0"/>
              <a:t>GPA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baseline="0" dirty="0" err="1" smtClean="0"/>
              <a:t>C.O.S.T</a:t>
            </a:r>
            <a:r>
              <a:rPr lang="en-US" u="none" baseline="0" dirty="0" smtClean="0"/>
              <a:t>. – Cumulative (Session), Overall (Term Cumulative), Session, Term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81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62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1574800"/>
            <a:ext cx="10444480" cy="226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PowerCampus Vista Views: 101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spoon full of sugar helps the data come out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7950" y="4762500"/>
            <a:ext cx="10634749" cy="1703578"/>
          </a:xfrm>
        </p:spPr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Anthony Williams, Dir. Of Institutional Research</a:t>
            </a:r>
            <a:endParaRPr lang="en-US" dirty="0"/>
          </a:p>
          <a:p>
            <a:r>
              <a:rPr lang="en-US" dirty="0" smtClean="0"/>
              <a:t>Institution: </a:t>
            </a:r>
            <a:r>
              <a:rPr lang="en-US" dirty="0" err="1" smtClean="0"/>
              <a:t>MCNY</a:t>
            </a:r>
            <a:endParaRPr lang="en-US" dirty="0"/>
          </a:p>
          <a:p>
            <a:r>
              <a:rPr lang="en-US" dirty="0" smtClean="0"/>
              <a:t>Date:</a:t>
            </a:r>
            <a:fld id="{4182DC75-072C-4586-BD25-7C415CA80072}" type="datetime1">
              <a:rPr lang="en-US" smtClean="0"/>
              <a:t>6/12/2015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PCNEAT 2015: It’s New York Sweet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916" y="3994135"/>
            <a:ext cx="446484" cy="43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7400" y="3994135"/>
            <a:ext cx="300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j-lt"/>
              </a:rPr>
              <a:t>PowerCampus Version 8.5.2</a:t>
            </a:r>
            <a:endParaRPr 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16800" y="3975070"/>
            <a:ext cx="3543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j-lt"/>
              </a:rPr>
              <a:t>Vista Views (SQL 2008 Compatibility)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What is Vista Views?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 smtClean="0">
                <a:latin typeface="+mj-lt"/>
              </a:rPr>
              <a:t>A tool used to create custom views with Vista Reports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Users can select pre-defined tables and other custom views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Views and tables can be secured by profile, user name/operator id, or formal name (for your taste buds only)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Users can add columns, create joins, develop where clauses, group by, sort, and customize </a:t>
            </a:r>
            <a:r>
              <a:rPr lang="en-US" altLang="en-US" sz="2400" dirty="0" smtClean="0">
                <a:latin typeface="+mj-lt"/>
              </a:rPr>
              <a:t>data</a:t>
            </a:r>
            <a:endParaRPr lang="en-US" altLang="en-US" sz="2400" dirty="0" smtClean="0">
              <a:latin typeface="+mj-lt"/>
            </a:endParaRP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Why Use Vista Views?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>
                <a:latin typeface="+mj-lt"/>
              </a:rPr>
              <a:t>An easy to use interface for individuals to create reports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Non-tech savvy individuals will appreciate the tabulated format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Custom views can easily be modified without implementing heavy SQL coding 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  <a:p>
            <a:pPr eaLnBrk="1" hangingPunct="1"/>
            <a:r>
              <a:rPr lang="en-US" altLang="en-US" sz="2400" dirty="0" smtClean="0">
                <a:latin typeface="+mj-lt"/>
              </a:rPr>
              <a:t>Data can be extracted into various formats (.</a:t>
            </a:r>
            <a:r>
              <a:rPr lang="en-US" altLang="en-US" sz="2400" dirty="0" err="1" smtClean="0">
                <a:latin typeface="+mj-lt"/>
              </a:rPr>
              <a:t>xls</a:t>
            </a:r>
            <a:r>
              <a:rPr lang="en-US" altLang="en-US" sz="2400" dirty="0" smtClean="0">
                <a:latin typeface="+mj-lt"/>
              </a:rPr>
              <a:t>, csv, txt, pdf, </a:t>
            </a:r>
            <a:r>
              <a:rPr lang="en-US" altLang="en-US" sz="2400" dirty="0" err="1" smtClean="0">
                <a:latin typeface="+mj-lt"/>
              </a:rPr>
              <a:t>etc</a:t>
            </a:r>
            <a:r>
              <a:rPr lang="en-US" altLang="en-US" sz="2400" dirty="0" smtClean="0">
                <a:latin typeface="+mj-lt"/>
              </a:rPr>
              <a:t>)</a:t>
            </a:r>
            <a:endParaRPr lang="en-US" alt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247" y="286603"/>
            <a:ext cx="10781589" cy="1450757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Where is the sugar and How is it used?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06123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latin typeface="+mj-lt"/>
              </a:rPr>
              <a:t>Custom views, pre-defined tables, security settings, and other important features (joins, where clauses, group by, sort, compute, syntax, preview)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9" y="2642839"/>
            <a:ext cx="987998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8" y="2642839"/>
            <a:ext cx="987998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7" y="2642839"/>
            <a:ext cx="987998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  <p:sp>
        <p:nvSpPr>
          <p:cNvPr id="37" name="TextBox 5"/>
          <p:cNvSpPr txBox="1">
            <a:spLocks noChangeArrowheads="1"/>
          </p:cNvSpPr>
          <p:nvPr/>
        </p:nvSpPr>
        <p:spPr bwMode="auto">
          <a:xfrm>
            <a:off x="5565254" y="3850666"/>
            <a:ext cx="5110663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Data Tables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–  Holds data on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inquires, applicants, students, and an array  of other important                                                                                     information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Code Tables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– Hold the various user-defined code tables for your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institution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System Views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– Hold any system-defined views which are currently on the system 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kern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User </a:t>
            </a:r>
            <a:r>
              <a:rPr lang="en-US" sz="1000" b="1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Views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– Hold any views that you have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created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System Tables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– Holds the various system tables which are currently on the system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6" y="2642839"/>
            <a:ext cx="987998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3434608" y="4077706"/>
            <a:ext cx="5892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Columns  tab allows the user to select the columns needed for the report.  Examples include: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Times New Roman"/>
              </a:rPr>
              <a:t>Enrolled Status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 smtClean="0">
                <a:effectLst/>
                <a:ea typeface="Times New Roman"/>
              </a:rPr>
              <a:t>Credits Currently Enrolled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Times New Roman"/>
              </a:rPr>
              <a:t>Full/Part Time Status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 smtClean="0">
                <a:effectLst/>
                <a:ea typeface="Times New Roman"/>
              </a:rPr>
              <a:t>Academic Standing</a:t>
            </a:r>
            <a:endParaRPr lang="en-US" sz="1000" dirty="0">
              <a:effectLst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6" y="2642839"/>
            <a:ext cx="9879984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1358900" y="4260343"/>
            <a:ext cx="309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What tables  are going to relate to each other?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1358900" y="4508593"/>
            <a:ext cx="28899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How are the tables  going to relate to each other?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Type of Join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Columns in common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535" y="3500491"/>
            <a:ext cx="5471590" cy="136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8" y="2642839"/>
            <a:ext cx="987998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9"/>
          <p:cNvSpPr txBox="1"/>
          <p:nvPr/>
        </p:nvSpPr>
        <p:spPr>
          <a:xfrm>
            <a:off x="3175989" y="3957473"/>
            <a:ext cx="353356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Where clauses filter data.  Some examples include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: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Defining a specific year, term, and/or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session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Defining a specific program, degree, and/or curriculum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Separating applicants from enrolled students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Excluding graduate students from the results 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9" y="2652766"/>
            <a:ext cx="9879978" cy="362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0"/>
          <p:cNvSpPr txBox="1"/>
          <p:nvPr/>
        </p:nvSpPr>
        <p:spPr>
          <a:xfrm>
            <a:off x="3269673" y="3957473"/>
            <a:ext cx="32617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Group By is a feature used to group data.  Examples include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dirty="0">
              <a:effectLst/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Displaying the number of classes a professor is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teaching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800" dirty="0">
              <a:effectLst/>
              <a:latin typeface="Times New Roman"/>
              <a:ea typeface="Times New Roman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Displaying the number of classes that are either online, traditional, or hybrid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15" y="2642839"/>
            <a:ext cx="9970591" cy="36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15" y="2652766"/>
            <a:ext cx="9970595" cy="362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1"/>
          <p:cNvSpPr txBox="1"/>
          <p:nvPr/>
        </p:nvSpPr>
        <p:spPr>
          <a:xfrm>
            <a:off x="1242725" y="3843473"/>
            <a:ext cx="471473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Compute allows the user to: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800" kern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Customize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reports  for requestor’s use, personal use, or meeting other reporting needs by 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1220691" y="4785592"/>
            <a:ext cx="4978400" cy="55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286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Manipulating strings </a:t>
            </a: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and dates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L="6286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Performing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mathematical computations 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L="6286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Working with null values  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14" y="2642839"/>
            <a:ext cx="9970591" cy="362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15"/>
          <p:cNvSpPr txBox="1">
            <a:spLocks noChangeArrowheads="1"/>
          </p:cNvSpPr>
          <p:nvPr/>
        </p:nvSpPr>
        <p:spPr bwMode="auto">
          <a:xfrm>
            <a:off x="1358900" y="4883965"/>
            <a:ext cx="57306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Rows can be unique by clicking Distinct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Syntax tab allows the user to edit the SQL syntax directly (System Administrator Role)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15" y="2653331"/>
            <a:ext cx="9970595" cy="362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3709891" y="3611746"/>
            <a:ext cx="5892800" cy="24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Preview shows results from the SQL syntax tab 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23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11" grpId="0"/>
      <p:bldP spid="11" grpId="1"/>
      <p:bldP spid="13" grpId="0"/>
      <p:bldP spid="19" grpId="0"/>
      <p:bldP spid="21" grpId="0"/>
      <p:bldP spid="24" grpId="0"/>
      <p:bldP spid="25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>
                <a:solidFill>
                  <a:srgbClr val="F07F09">
                    <a:lumMod val="75000"/>
                  </a:srgbClr>
                </a:solidFill>
              </a:rPr>
              <a:t>What type of sugar is needed</a:t>
            </a:r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? (Tables Tab)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5241" y="1888176"/>
            <a:ext cx="4937760" cy="4023360"/>
          </a:xfrm>
        </p:spPr>
        <p:txBody>
          <a:bodyPr/>
          <a:lstStyle/>
          <a:p>
            <a:pPr lvl="0">
              <a:buClr>
                <a:srgbClr val="F07F09"/>
              </a:buClr>
            </a:pP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     </a:t>
            </a:r>
            <a:r>
              <a:rPr lang="en-US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Types </a:t>
            </a:r>
            <a:r>
              <a:rPr lang="en-US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of Sugar: </a:t>
            </a:r>
            <a:endParaRPr lang="en-US" altLang="en-US" sz="2400" b="1" dirty="0" smtClean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buClr>
                <a:srgbClr val="F07F09"/>
              </a:buClr>
            </a:pPr>
            <a:endParaRPr lang="en-US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White </a:t>
            </a: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Sugar</a:t>
            </a:r>
          </a:p>
          <a:p>
            <a:pPr marL="566928" lvl="3" indent="0">
              <a:buClr>
                <a:srgbClr val="F07F09"/>
              </a:buClr>
              <a:buNone/>
            </a:pP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Brown </a:t>
            </a: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Sugar</a:t>
            </a:r>
          </a:p>
          <a:p>
            <a:pPr marL="566928" lvl="3" indent="0">
              <a:buClr>
                <a:srgbClr val="F07F09"/>
              </a:buClr>
              <a:buNone/>
            </a:pP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Liquid Sugar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5453" y="1840675"/>
            <a:ext cx="4937760" cy="4023360"/>
          </a:xfrm>
        </p:spPr>
        <p:txBody>
          <a:bodyPr/>
          <a:lstStyle/>
          <a:p>
            <a:pPr lvl="0">
              <a:buClr>
                <a:srgbClr val="F07F09"/>
              </a:buClr>
            </a:pPr>
            <a:r>
              <a:rPr lang="en-US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     Types </a:t>
            </a:r>
            <a:r>
              <a:rPr lang="en-US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of </a:t>
            </a:r>
            <a:r>
              <a:rPr lang="en-US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Tables: </a:t>
            </a:r>
            <a:endParaRPr lang="en-US" alt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buClr>
                <a:srgbClr val="F07F09"/>
              </a:buClr>
            </a:pPr>
            <a:endParaRPr lang="en-US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Data Tables</a:t>
            </a: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marL="566928" lvl="3" indent="0">
              <a:buClr>
                <a:srgbClr val="F07F09"/>
              </a:buClr>
              <a:buNone/>
            </a:pP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Code Tables</a:t>
            </a: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marL="566928" lvl="3" indent="0">
              <a:buClr>
                <a:srgbClr val="F07F09"/>
              </a:buClr>
              <a:buNone/>
            </a:pP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3"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System Tables</a:t>
            </a:r>
            <a:endParaRPr lang="en-US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74" y="4997531"/>
            <a:ext cx="9525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408" y="4997531"/>
            <a:ext cx="952500" cy="92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87" y="4997404"/>
            <a:ext cx="936666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6044540" y="1840675"/>
            <a:ext cx="35626" cy="4085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806" y="4927028"/>
            <a:ext cx="1532783" cy="99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378" y="4927028"/>
            <a:ext cx="1771650" cy="998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007" y="4927027"/>
            <a:ext cx="1619250" cy="99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742712" y="2422566"/>
            <a:ext cx="2256311" cy="135378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457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Data Tables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006927" y="1845733"/>
            <a:ext cx="10058400" cy="37495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400" dirty="0" smtClean="0">
                <a:latin typeface="+mj-lt"/>
              </a:rPr>
              <a:t>There are hundreds of data tables from A to Z (Academic - Zip Code)*</a:t>
            </a:r>
          </a:p>
          <a:p>
            <a:pPr marL="292608" lvl="1" indent="0">
              <a:buNone/>
            </a:pPr>
            <a:endParaRPr lang="en-US" altLang="en-US" sz="1000" dirty="0" smtClean="0">
              <a:latin typeface="+mj-lt"/>
            </a:endParaRPr>
          </a:p>
          <a:p>
            <a:pPr marL="635508" lvl="1" indent="-342900">
              <a:buFont typeface="Arial" panose="020B0604020202020204" pitchFamily="34" charset="0"/>
              <a:buChar char="•"/>
            </a:pPr>
            <a:endParaRPr lang="en-US" altLang="en-US" sz="2200" dirty="0" smtClean="0">
              <a:latin typeface="+mj-lt"/>
            </a:endParaRPr>
          </a:p>
          <a:p>
            <a:pPr marL="635508" lvl="1" indent="-342900"/>
            <a:endParaRPr lang="en-US" altLang="en-US" sz="2200" dirty="0" smtClean="0">
              <a:latin typeface="+mj-lt"/>
            </a:endParaRP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13423"/>
              </p:ext>
            </p:extLst>
          </p:nvPr>
        </p:nvGraphicFramePr>
        <p:xfrm>
          <a:off x="1888175" y="2240878"/>
          <a:ext cx="81280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Data Tables</a:t>
                      </a:r>
                      <a:r>
                        <a:rPr lang="en-US" baseline="0" dirty="0" smtClean="0">
                          <a:latin typeface="+mj-lt"/>
                        </a:rPr>
                        <a:t> regularly used by Institution Research at </a:t>
                      </a:r>
                      <a:r>
                        <a:rPr lang="en-US" baseline="0" dirty="0" err="1" smtClean="0">
                          <a:latin typeface="+mj-lt"/>
                        </a:rPr>
                        <a:t>MCNY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3844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Academic 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People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Action Schedule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People/Organization</a:t>
                      </a:r>
                      <a:r>
                        <a:rPr lang="en-US" baseline="0" dirty="0" smtClean="0">
                          <a:latin typeface="+mj-lt"/>
                        </a:rPr>
                        <a:t> Balance</a:t>
                      </a:r>
                      <a:endParaRPr lang="en-US" dirty="0" smtClean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Address Schedule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Person Phone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Degree Mapping </a:t>
                      </a:r>
                      <a:r>
                        <a:rPr lang="en-US" dirty="0" err="1" smtClean="0">
                          <a:latin typeface="+mj-lt"/>
                        </a:rPr>
                        <a:t>NSC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Section</a:t>
                      </a:r>
                      <a:r>
                        <a:rPr lang="en-US" baseline="0" dirty="0" smtClean="0">
                          <a:latin typeface="+mj-lt"/>
                        </a:rPr>
                        <a:t> Personnel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Demographics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Sections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Education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Telecommunications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Grade Value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Transcript Degree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Nontraditional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Transcript Detail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Organization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Transcript GPA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06927" y="5944198"/>
            <a:ext cx="786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* Viewing rights for each table will depend on a user’s security setting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38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762" y="1757547"/>
            <a:ext cx="5771406" cy="4023360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Tables</a:t>
            </a:r>
            <a:endParaRPr lang="en-US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+mj-lt"/>
              </a:rPr>
              <a:t> </a:t>
            </a:r>
            <a:r>
              <a:rPr lang="en-US" sz="1600" b="1" dirty="0" smtClean="0"/>
              <a:t>Academic </a:t>
            </a:r>
            <a:r>
              <a:rPr lang="en-US" sz="1600" dirty="0" smtClean="0"/>
              <a:t>– Inquiry, Applicant, and Student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 smtClean="0"/>
              <a:t>Action Schedule </a:t>
            </a:r>
            <a:r>
              <a:rPr lang="en-US" sz="1600" dirty="0" smtClean="0"/>
              <a:t>– Actions pertinent to the institution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 smtClean="0"/>
              <a:t>Address Schedule </a:t>
            </a:r>
            <a:r>
              <a:rPr lang="en-US" sz="1600" dirty="0" smtClean="0"/>
              <a:t>– Current and Historical address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/>
              <a:t>Degree Mapping </a:t>
            </a:r>
            <a:r>
              <a:rPr lang="en-US" sz="1600" b="1" dirty="0" err="1" smtClean="0"/>
              <a:t>NSC</a:t>
            </a:r>
            <a:r>
              <a:rPr lang="en-US" sz="1600" b="1" dirty="0"/>
              <a:t> </a:t>
            </a:r>
            <a:r>
              <a:rPr lang="en-US" sz="1600" dirty="0" smtClean="0"/>
              <a:t>– Columns relevant to the </a:t>
            </a:r>
            <a:r>
              <a:rPr lang="en-US" sz="1600" dirty="0" err="1" smtClean="0"/>
              <a:t>NSC</a:t>
            </a:r>
            <a:r>
              <a:rPr lang="en-US" sz="16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</a:t>
            </a:r>
            <a:r>
              <a:rPr lang="en-US" sz="1600" b="1" dirty="0" smtClean="0"/>
              <a:t>Demographics</a:t>
            </a:r>
            <a:r>
              <a:rPr lang="en-US" sz="1600" dirty="0"/>
              <a:t> –</a:t>
            </a:r>
            <a:r>
              <a:rPr lang="en-US" sz="1600" b="1" dirty="0" smtClean="0"/>
              <a:t> </a:t>
            </a:r>
            <a:r>
              <a:rPr lang="en-US" sz="1600" dirty="0" smtClean="0"/>
              <a:t>Gender, Ethnicity, Marital Status, Citizenship, </a:t>
            </a:r>
            <a:r>
              <a:rPr lang="en-US" sz="1600" dirty="0" err="1" smtClean="0"/>
              <a:t>etc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 smtClean="0"/>
              <a:t> Education</a:t>
            </a:r>
            <a:r>
              <a:rPr lang="en-US" sz="1600" dirty="0" smtClean="0"/>
              <a:t> – Relevant information from prior institutions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smtClean="0"/>
              <a:t>Grade Value</a:t>
            </a:r>
            <a:r>
              <a:rPr lang="en-US" sz="1600" dirty="0" smtClean="0"/>
              <a:t> – Grading information (Passing or Failing marks)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 smtClean="0"/>
              <a:t>Nontraditional</a:t>
            </a:r>
            <a:r>
              <a:rPr lang="en-US" sz="1600" dirty="0" smtClean="0"/>
              <a:t> – Academic programs not on a traditional semester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smtClean="0"/>
              <a:t>Organization</a:t>
            </a:r>
            <a:r>
              <a:rPr lang="en-US" sz="1600" dirty="0"/>
              <a:t> –</a:t>
            </a:r>
            <a:r>
              <a:rPr lang="en-US" sz="1600" b="1" dirty="0" smtClean="0"/>
              <a:t> </a:t>
            </a:r>
            <a:r>
              <a:rPr lang="en-US" sz="1600" dirty="0" smtClean="0"/>
              <a:t>Organization information (Institutions)</a:t>
            </a:r>
            <a:endParaRPr lang="en-US" sz="1600" b="1" dirty="0" smtClean="0"/>
          </a:p>
          <a:p>
            <a:pPr marL="0" indent="0">
              <a:buNone/>
            </a:pPr>
            <a:endParaRPr lang="en-US" sz="1600" b="1" dirty="0">
              <a:latin typeface="+mj-lt"/>
            </a:endParaRPr>
          </a:p>
          <a:p>
            <a:pPr marL="0" indent="0">
              <a:buNone/>
            </a:pPr>
            <a:endParaRPr lang="en-US" sz="16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600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20" y="1840674"/>
            <a:ext cx="5640781" cy="4011483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Key Columns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People Code ID, </a:t>
            </a:r>
            <a:r>
              <a:rPr lang="en-US" sz="1600" dirty="0" err="1" smtClean="0"/>
              <a:t>YTS</a:t>
            </a:r>
            <a:r>
              <a:rPr lang="en-US" sz="1600" dirty="0" smtClean="0"/>
              <a:t>, </a:t>
            </a:r>
            <a:r>
              <a:rPr lang="en-US" sz="1600" dirty="0" err="1" smtClean="0"/>
              <a:t>PDC</a:t>
            </a:r>
            <a:r>
              <a:rPr lang="en-US" sz="1600" dirty="0" smtClean="0"/>
              <a:t>, Prim. Flag, Acad. Flag, Enrolled Status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People/Org Code ID, </a:t>
            </a:r>
            <a:r>
              <a:rPr lang="en-US" sz="1600" dirty="0" err="1" smtClean="0"/>
              <a:t>YTS</a:t>
            </a:r>
            <a:r>
              <a:rPr lang="en-US" sz="1600" dirty="0" smtClean="0"/>
              <a:t>, Action ID, Action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People Org Code ID, Address Type, Status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err="1" smtClean="0"/>
              <a:t>YTS</a:t>
            </a:r>
            <a:r>
              <a:rPr lang="en-US" sz="1600" dirty="0" smtClean="0"/>
              <a:t>, </a:t>
            </a:r>
            <a:r>
              <a:rPr lang="en-US" sz="1600" dirty="0" err="1" smtClean="0"/>
              <a:t>PDC</a:t>
            </a:r>
            <a:r>
              <a:rPr lang="en-US" sz="16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 Code ID, </a:t>
            </a:r>
            <a:r>
              <a:rPr lang="en-US" sz="1600" dirty="0" err="1" smtClean="0"/>
              <a:t>YTS</a:t>
            </a:r>
            <a:r>
              <a:rPr lang="en-US" sz="1600" dirty="0" smtClean="0"/>
              <a:t> (Blank)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People Code ID, School (Organization Code ID)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YT, Grade, Credit Type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err="1" smtClean="0"/>
              <a:t>NonTraditional</a:t>
            </a:r>
            <a:r>
              <a:rPr lang="en-US" sz="1600" dirty="0" smtClean="0"/>
              <a:t>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Organization Code ID, Organization Name</a:t>
            </a:r>
            <a:r>
              <a:rPr lang="en-US" sz="1600" dirty="0" smtClean="0">
                <a:latin typeface="+mj-lt"/>
              </a:rPr>
              <a:t> </a:t>
            </a:r>
            <a:endParaRPr lang="en-US" sz="16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Data Tables Cont.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175168" y="1840674"/>
            <a:ext cx="35626" cy="4085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9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762" y="1757547"/>
            <a:ext cx="5771406" cy="4023360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Tables</a:t>
            </a:r>
            <a:endParaRPr lang="en-US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+mj-lt"/>
              </a:rPr>
              <a:t> </a:t>
            </a:r>
            <a:r>
              <a:rPr lang="en-US" sz="1600" b="1" dirty="0" smtClean="0"/>
              <a:t>People </a:t>
            </a:r>
            <a:r>
              <a:rPr lang="en-US" sz="1600" dirty="0" smtClean="0"/>
              <a:t>– Name, SSN, Preferred Address, Birth (dates/location)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 smtClean="0"/>
              <a:t>People/Organization Balance </a:t>
            </a:r>
            <a:r>
              <a:rPr lang="en-US" sz="1600" dirty="0" smtClean="0"/>
              <a:t>– Balance types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 smtClean="0"/>
              <a:t>Person Phone </a:t>
            </a:r>
            <a:r>
              <a:rPr lang="en-US" sz="1600" dirty="0" smtClean="0"/>
              <a:t>– Phone numbers and phone type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 smtClean="0"/>
              <a:t>Section Personnel </a:t>
            </a:r>
            <a:r>
              <a:rPr lang="en-US" sz="1600" dirty="0" smtClean="0"/>
              <a:t>– Identification for Faculty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</a:t>
            </a:r>
            <a:r>
              <a:rPr lang="en-US" sz="1600" b="1" dirty="0" smtClean="0"/>
              <a:t>Sections </a:t>
            </a:r>
            <a:r>
              <a:rPr lang="en-US" sz="1600" dirty="0"/>
              <a:t>–</a:t>
            </a:r>
            <a:r>
              <a:rPr lang="en-US" sz="1600" dirty="0" smtClean="0"/>
              <a:t> Course Information (Adds, Drops, Times, Room Type)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 smtClean="0"/>
              <a:t> Telecommunications</a:t>
            </a:r>
            <a:r>
              <a:rPr lang="en-US" sz="1600" dirty="0" smtClean="0"/>
              <a:t> – Active and Inactive email addresses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smtClean="0"/>
              <a:t>Transcript Degree</a:t>
            </a:r>
            <a:r>
              <a:rPr lang="en-US" sz="1600" dirty="0" smtClean="0"/>
              <a:t> – Graduate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 smtClean="0"/>
              <a:t> Transcript Detail</a:t>
            </a:r>
            <a:r>
              <a:rPr lang="en-US" sz="1600" dirty="0" smtClean="0"/>
              <a:t> – Grade and Course information for students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smtClean="0"/>
              <a:t>Transcript GPA </a:t>
            </a:r>
            <a:r>
              <a:rPr lang="en-US" sz="1600" dirty="0"/>
              <a:t>– </a:t>
            </a:r>
            <a:r>
              <a:rPr lang="en-US" sz="1600" dirty="0" smtClean="0"/>
              <a:t>GPA </a:t>
            </a:r>
            <a:r>
              <a:rPr lang="en-US" sz="1600" dirty="0" err="1" smtClean="0"/>
              <a:t>informaton</a:t>
            </a:r>
            <a:r>
              <a:rPr lang="en-US" sz="1600" dirty="0" smtClean="0"/>
              <a:t> by </a:t>
            </a:r>
            <a:r>
              <a:rPr lang="en-US" sz="1600" dirty="0" err="1" smtClean="0"/>
              <a:t>C.O.S.T</a:t>
            </a:r>
            <a:r>
              <a:rPr lang="en-US" sz="1600" dirty="0" smtClean="0"/>
              <a:t>.</a:t>
            </a:r>
            <a:endParaRPr lang="en-US" sz="1600" b="1" dirty="0" smtClean="0"/>
          </a:p>
          <a:p>
            <a:pPr marL="0" indent="0">
              <a:buNone/>
            </a:pPr>
            <a:endParaRPr lang="en-US" sz="1600" b="1" dirty="0">
              <a:latin typeface="+mj-lt"/>
            </a:endParaRPr>
          </a:p>
          <a:p>
            <a:pPr marL="0" indent="0">
              <a:buNone/>
            </a:pPr>
            <a:endParaRPr lang="en-US" sz="16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600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21" y="1840674"/>
            <a:ext cx="5510152" cy="4011483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Key Columns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People Code ID, Preferred Address, Primary Phone ID, Person 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People/Org Code ID, </a:t>
            </a:r>
            <a:r>
              <a:rPr lang="en-US" sz="1600" dirty="0" err="1" smtClean="0"/>
              <a:t>YTS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Person Phone ID, Person ID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Personnel ID, Course ID, Course Sub Type, Section, </a:t>
            </a:r>
            <a:r>
              <a:rPr lang="en-US" sz="1600" dirty="0" err="1" smtClean="0"/>
              <a:t>YTS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Course ID, Course Sub Type, Section, </a:t>
            </a:r>
            <a:r>
              <a:rPr lang="en-US" sz="1600" dirty="0" err="1" smtClean="0"/>
              <a:t>YTS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People Org Code ID, Com Type, Primary Flag, Status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 Code ID, </a:t>
            </a:r>
            <a:r>
              <a:rPr lang="en-US" sz="1600" dirty="0" err="1" smtClean="0"/>
              <a:t>PDC</a:t>
            </a:r>
            <a:r>
              <a:rPr lang="en-US" sz="1600" dirty="0" smtClean="0"/>
              <a:t>, Graduation Date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 Code ID, </a:t>
            </a:r>
            <a:r>
              <a:rPr lang="en-US" sz="1600" dirty="0" err="1" smtClean="0"/>
              <a:t>YTS</a:t>
            </a:r>
            <a:r>
              <a:rPr lang="en-US" sz="1600" dirty="0" smtClean="0"/>
              <a:t>, Course ID, Course Sub Type, Section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dirty="0" smtClean="0"/>
              <a:t>People Code ID, </a:t>
            </a:r>
            <a:r>
              <a:rPr lang="en-US" sz="1600" dirty="0" err="1" smtClean="0"/>
              <a:t>YTS</a:t>
            </a:r>
            <a:r>
              <a:rPr lang="en-US" sz="1600" dirty="0" smtClean="0"/>
              <a:t>, </a:t>
            </a:r>
            <a:r>
              <a:rPr lang="en-US" sz="1600" dirty="0" err="1" smtClean="0"/>
              <a:t>PDC</a:t>
            </a:r>
            <a:r>
              <a:rPr lang="en-US" sz="1600" dirty="0" smtClean="0"/>
              <a:t>, Record Type, Transcript Sequence</a:t>
            </a:r>
            <a:endParaRPr lang="en-US" sz="16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Data Tables Cont.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175168" y="1840674"/>
            <a:ext cx="35626" cy="4085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6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913" y="1928948"/>
            <a:ext cx="4937760" cy="3272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Both Candies Have: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>
                <a:latin typeface="+mj-lt"/>
              </a:rPr>
              <a:t>Sugar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Milk Chocolate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Peanuts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</a:rPr>
              <a:t> Caramel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Blue and red colors in their labeling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Eight letters in their name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How are these candies alike?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95" y="1790461"/>
            <a:ext cx="2360787" cy="1587629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589" y="3894117"/>
            <a:ext cx="2918025" cy="130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6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177" y="1963483"/>
            <a:ext cx="4937760" cy="39374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Both Data Tables Can Have 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>
                <a:latin typeface="+mj-lt"/>
              </a:rPr>
              <a:t>People Code 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Year, Term, Session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</a:rPr>
              <a:t> Program, Degree, Curriculum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Course ID, Course Sub Type, Section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Transcript Sequence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Credit Type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Grade</a:t>
            </a:r>
            <a:endParaRPr lang="en-US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And Many </a:t>
            </a:r>
            <a:r>
              <a:rPr lang="en-US" dirty="0" err="1" smtClean="0">
                <a:latin typeface="+mj-lt"/>
              </a:rPr>
              <a:t>Many</a:t>
            </a:r>
            <a:r>
              <a:rPr lang="en-US" dirty="0" smtClean="0">
                <a:latin typeface="+mj-lt"/>
              </a:rPr>
              <a:t> more….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Data Tables Can Relate to One Another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686" y="1963483"/>
            <a:ext cx="4747228" cy="309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6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Data Tables Can Relate to One Another Cont.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686" y="1963483"/>
            <a:ext cx="4747228" cy="309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sz="half" idx="2"/>
          </p:nvPr>
        </p:nvSpPr>
        <p:spPr>
          <a:xfrm>
            <a:off x="6217920" y="1963483"/>
            <a:ext cx="4937760" cy="4023360"/>
          </a:xfrm>
        </p:spPr>
        <p:txBody>
          <a:bodyPr/>
          <a:lstStyle/>
          <a:p>
            <a:r>
              <a:rPr lang="en-US" altLang="en-US" b="1" dirty="0" smtClean="0">
                <a:latin typeface="+mj-lt"/>
              </a:rPr>
              <a:t>Joins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smtClean="0">
                <a:latin typeface="+mj-lt"/>
              </a:rPr>
              <a:t>are </a:t>
            </a:r>
            <a:r>
              <a:rPr lang="en-US" altLang="en-US" dirty="0">
                <a:latin typeface="+mj-lt"/>
              </a:rPr>
              <a:t>needed when selecting more than one table  </a:t>
            </a:r>
          </a:p>
          <a:p>
            <a:endParaRPr lang="en-US" altLang="en-US" sz="800" dirty="0">
              <a:latin typeface="+mj-lt"/>
            </a:endParaRPr>
          </a:p>
          <a:p>
            <a:r>
              <a:rPr lang="en-US" altLang="en-US" dirty="0">
                <a:latin typeface="+mj-lt"/>
              </a:rPr>
              <a:t>Tables need to relate to each other in order for syntax to run successfully </a:t>
            </a:r>
          </a:p>
          <a:p>
            <a:endParaRPr lang="en-US" altLang="en-US" sz="700" dirty="0">
              <a:latin typeface="+mj-lt"/>
            </a:endParaRPr>
          </a:p>
          <a:p>
            <a:r>
              <a:rPr lang="en-US" altLang="en-US" b="1" dirty="0">
                <a:latin typeface="+mj-lt"/>
              </a:rPr>
              <a:t>Joins</a:t>
            </a:r>
            <a:r>
              <a:rPr lang="en-US" altLang="en-US" dirty="0">
                <a:latin typeface="+mj-lt"/>
              </a:rPr>
              <a:t> help to relate tables to one another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051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Data Table Relating Examples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8784" y="1927669"/>
            <a:ext cx="161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People Code ID </a:t>
            </a:r>
            <a:endParaRPr lang="en-US" dirty="0"/>
          </a:p>
        </p:txBody>
      </p:sp>
      <p:sp>
        <p:nvSpPr>
          <p:cNvPr id="10" name="Left-Right Arrow 9"/>
          <p:cNvSpPr/>
          <p:nvPr/>
        </p:nvSpPr>
        <p:spPr>
          <a:xfrm>
            <a:off x="3030184" y="1967162"/>
            <a:ext cx="1056904" cy="2903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54383" y="1927669"/>
            <a:ext cx="161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People Code ID 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056416" y="1781299"/>
            <a:ext cx="0" cy="47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49438" y="1910180"/>
            <a:ext cx="161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People Code ID 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7859486" y="1974894"/>
            <a:ext cx="1056904" cy="2903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045038" y="1935402"/>
            <a:ext cx="215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People Org Code ID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64111"/>
            <a:ext cx="9974262" cy="385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64111"/>
            <a:ext cx="9974261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4" y="2364111"/>
            <a:ext cx="9974261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3" y="2364111"/>
            <a:ext cx="9974261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3" y="2364111"/>
            <a:ext cx="9974264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3" y="2364111"/>
            <a:ext cx="9974261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57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13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Data Table Relating Examples Cont.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68186" y="1931535"/>
            <a:ext cx="177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Academic Y, T, S </a:t>
            </a:r>
            <a:endParaRPr lang="en-US" dirty="0"/>
          </a:p>
        </p:txBody>
      </p:sp>
      <p:sp>
        <p:nvSpPr>
          <p:cNvPr id="10" name="Left-Right Arrow 9"/>
          <p:cNvSpPr/>
          <p:nvPr/>
        </p:nvSpPr>
        <p:spPr>
          <a:xfrm>
            <a:off x="4981698" y="1967162"/>
            <a:ext cx="1965365" cy="2903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46372" y="1927669"/>
            <a:ext cx="1759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Academic Y, T, S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85" y="2383994"/>
            <a:ext cx="9974262" cy="385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3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2"/>
            <a:ext cx="10058400" cy="5718849"/>
          </a:xfrm>
        </p:spPr>
        <p:txBody>
          <a:bodyPr>
            <a:normAutofit/>
          </a:bodyPr>
          <a:lstStyle/>
          <a:p>
            <a:r>
              <a:rPr lang="en-US" b="1" u="sng" dirty="0"/>
              <a:t>Question </a:t>
            </a:r>
            <a:r>
              <a:rPr lang="en-US" b="1" u="sng" dirty="0" smtClean="0"/>
              <a:t>1*</a:t>
            </a:r>
            <a:endParaRPr lang="en-US" b="1" u="sng" dirty="0"/>
          </a:p>
          <a:p>
            <a:r>
              <a:rPr lang="en-US" dirty="0">
                <a:latin typeface="+mj-lt"/>
              </a:rPr>
              <a:t>Academic Affairs would like a list of all </a:t>
            </a:r>
            <a:r>
              <a:rPr lang="en-US" dirty="0" smtClean="0">
                <a:latin typeface="+mj-lt"/>
              </a:rPr>
              <a:t>currently enrolled </a:t>
            </a:r>
            <a:r>
              <a:rPr lang="en-US" dirty="0">
                <a:latin typeface="+mj-lt"/>
              </a:rPr>
              <a:t>students along with their program, degree, curriculum, </a:t>
            </a:r>
            <a:r>
              <a:rPr lang="en-US" dirty="0" smtClean="0">
                <a:latin typeface="+mj-lt"/>
              </a:rPr>
              <a:t>credits, college </a:t>
            </a:r>
            <a:r>
              <a:rPr lang="en-US" dirty="0">
                <a:latin typeface="+mj-lt"/>
              </a:rPr>
              <a:t>attend status, and population.</a:t>
            </a:r>
          </a:p>
          <a:p>
            <a:r>
              <a:rPr lang="en-US" b="1" u="sng" dirty="0" smtClean="0"/>
              <a:t>Question 2*</a:t>
            </a:r>
          </a:p>
          <a:p>
            <a:r>
              <a:rPr lang="en-US" dirty="0" smtClean="0">
                <a:latin typeface="+mj-lt"/>
              </a:rPr>
              <a:t>Academic Support would like to contact newly enrolled students via email about the services they provide.</a:t>
            </a:r>
            <a:endParaRPr lang="en-US" dirty="0" smtClean="0"/>
          </a:p>
          <a:p>
            <a:r>
              <a:rPr lang="en-US" b="1" u="sng" dirty="0"/>
              <a:t>Question </a:t>
            </a:r>
            <a:r>
              <a:rPr lang="en-US" b="1" u="sng" dirty="0" smtClean="0"/>
              <a:t>3*</a:t>
            </a:r>
            <a:endParaRPr lang="en-US" b="1" u="sng" dirty="0"/>
          </a:p>
          <a:p>
            <a:r>
              <a:rPr lang="en-US" sz="2200" dirty="0" smtClean="0">
                <a:latin typeface="+mj-lt"/>
              </a:rPr>
              <a:t>The Human Services Department would like a list of all their currently enrolled students and their subsequent courses.</a:t>
            </a:r>
            <a:endParaRPr lang="en-US" sz="2200" dirty="0">
              <a:latin typeface="+mj-lt"/>
            </a:endParaRPr>
          </a:p>
          <a:p>
            <a:r>
              <a:rPr lang="en-US" b="1" dirty="0">
                <a:latin typeface="+mj-lt"/>
              </a:rPr>
              <a:t>*</a:t>
            </a:r>
            <a:r>
              <a:rPr lang="en-US" dirty="0" smtClean="0">
                <a:latin typeface="+mj-lt"/>
              </a:rPr>
              <a:t> Credits &gt; 0</a:t>
            </a:r>
          </a:p>
          <a:p>
            <a:pPr marL="0" indent="0">
              <a:buNone/>
            </a:pPr>
            <a:r>
              <a:rPr lang="en-US" sz="4200" dirty="0" smtClean="0"/>
              <a:t>  </a:t>
            </a:r>
            <a:endParaRPr lang="en-US" sz="4200" dirty="0"/>
          </a:p>
          <a:p>
            <a:r>
              <a:rPr lang="en-US" dirty="0" smtClean="0">
                <a:latin typeface="+mj-lt"/>
              </a:rPr>
              <a:t>    </a:t>
            </a:r>
            <a:endParaRPr lang="en-US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Reporting Requests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17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Relating Data Tables to Build Reports 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671835"/>
          </a:xfrm>
        </p:spPr>
        <p:txBody>
          <a:bodyPr>
            <a:noAutofit/>
          </a:bodyPr>
          <a:lstStyle/>
          <a:p>
            <a:pPr lvl="0">
              <a:buClr>
                <a:srgbClr val="F07F09"/>
              </a:buClr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Academic Affairs would like a list of all currently enrolled students along with their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first name, last name, program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, degree, curriculum, credits, college attend status, and population.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C:\Users\AWilliams\Desktop\Syntax PCNEAT 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87" y="2470065"/>
            <a:ext cx="9974262" cy="380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52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Relating Data Tables to Build Reports 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097280" y="1845735"/>
            <a:ext cx="10058400" cy="576832"/>
          </a:xfrm>
        </p:spPr>
        <p:txBody>
          <a:bodyPr>
            <a:noAutofit/>
          </a:bodyPr>
          <a:lstStyle/>
          <a:p>
            <a:pPr lvl="0">
              <a:buClr>
                <a:srgbClr val="F07F09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Academic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Support would like to contact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via newly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enrolled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students via email about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the services they provide.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14300" indent="0">
              <a:buFont typeface="Arial" charset="0"/>
              <a:buNone/>
              <a:defRPr/>
            </a:pP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8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8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7"/>
            <a:ext cx="9974262" cy="378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7"/>
            <a:ext cx="9974262" cy="378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89" y="2446317"/>
            <a:ext cx="9974262" cy="378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8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000" dirty="0" smtClean="0">
                <a:solidFill>
                  <a:srgbClr val="F07F09">
                    <a:lumMod val="75000"/>
                  </a:srgbClr>
                </a:solidFill>
              </a:rPr>
              <a:t>Relating Data Tables to Build Reports 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026028" y="1869485"/>
            <a:ext cx="10058400" cy="576832"/>
          </a:xfrm>
        </p:spPr>
        <p:txBody>
          <a:bodyPr>
            <a:noAutofit/>
          </a:bodyPr>
          <a:lstStyle/>
          <a:p>
            <a:pPr lvl="0">
              <a:buClr>
                <a:srgbClr val="F07F09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The Human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Services Department would like a list of all their currently enrolled students and their subsequent courses.</a:t>
            </a:r>
          </a:p>
          <a:p>
            <a:pPr marL="114300" indent="0">
              <a:buFont typeface="Arial" charset="0"/>
              <a:buNone/>
              <a:defRPr/>
            </a:pPr>
            <a:endParaRPr lang="en-US" sz="2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7" y="245818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7" y="245818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7" y="245818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7" y="245818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8" y="2458188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049" y="4751491"/>
            <a:ext cx="498986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8" y="2458188"/>
            <a:ext cx="9974261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8" y="2458187"/>
            <a:ext cx="9974262" cy="37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C:\Users\AWilliams\Desktop\syntax 1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87" y="2458188"/>
            <a:ext cx="9974261" cy="378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67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9101"/>
            <a:ext cx="10058400" cy="1450757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Code Tables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>
                <a:latin typeface="+mj-lt"/>
              </a:rPr>
              <a:t>Store specific values defined by the institution</a:t>
            </a:r>
          </a:p>
          <a:p>
            <a:pPr eaLnBrk="1" hangingPunct="1"/>
            <a:r>
              <a:rPr lang="en-US" altLang="en-US" dirty="0" smtClean="0">
                <a:latin typeface="+mj-lt"/>
              </a:rPr>
              <a:t>Allow users to understand certain data fields</a:t>
            </a:r>
          </a:p>
          <a:p>
            <a:pPr eaLnBrk="1" hangingPunct="1"/>
            <a:endParaRPr lang="en-US" altLang="en-US" sz="2400" dirty="0" smtClean="0">
              <a:latin typeface="+mj-l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20145" y="1828801"/>
            <a:ext cx="2196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latin typeface="+mj-lt"/>
              </a:rPr>
              <a:t>Example</a:t>
            </a:r>
            <a:endParaRPr lang="en-US" sz="2000" u="sng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1"/>
            <a:ext cx="10332646" cy="40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1"/>
            <a:ext cx="10332646" cy="40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372591" y="3833552"/>
            <a:ext cx="6483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Add a field that stores specific value (Red cursor is on that field)</a:t>
            </a:r>
          </a:p>
          <a:p>
            <a:r>
              <a:rPr lang="en-US" dirty="0" smtClean="0">
                <a:latin typeface="+mj-lt"/>
              </a:rPr>
              <a:t>Click Code Table Assistant</a:t>
            </a:r>
          </a:p>
          <a:p>
            <a:r>
              <a:rPr lang="en-US" dirty="0" smtClean="0">
                <a:latin typeface="+mj-lt"/>
              </a:rPr>
              <a:t>Select the following options</a:t>
            </a:r>
            <a:endParaRPr lang="en-US" dirty="0">
              <a:latin typeface="+mj-lt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613" y="2405929"/>
            <a:ext cx="47339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1"/>
            <a:ext cx="10332646" cy="40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2"/>
            <a:ext cx="10332646" cy="40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2"/>
            <a:ext cx="10332646" cy="404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2"/>
            <a:ext cx="10332646" cy="40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0" y="2228911"/>
            <a:ext cx="10332646" cy="4041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88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  <p:bldP spid="9219" grpId="1" uiExpand="1" build="p"/>
      <p:bldP spid="3" grpId="0"/>
      <p:bldP spid="14" grpId="0" uiExpan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latin typeface="+mj-lt"/>
              </a:rPr>
              <a:t>Vista Views</a:t>
            </a:r>
          </a:p>
          <a:p>
            <a:r>
              <a:rPr lang="en-US" dirty="0" smtClean="0">
                <a:latin typeface="+mj-lt"/>
              </a:rPr>
              <a:t>PowerCampus Documentation Archive Release 8.4. (</a:t>
            </a:r>
            <a:r>
              <a:rPr lang="en-US" dirty="0" err="1" smtClean="0">
                <a:latin typeface="+mj-lt"/>
              </a:rPr>
              <a:t>n.d.</a:t>
            </a:r>
            <a:r>
              <a:rPr lang="en-US" dirty="0" smtClean="0">
                <a:latin typeface="+mj-lt"/>
              </a:rPr>
              <a:t>). Vista Views. </a:t>
            </a:r>
            <a:r>
              <a:rPr lang="en-US" dirty="0">
                <a:latin typeface="+mj-lt"/>
              </a:rPr>
              <a:t>Retrieved from </a:t>
            </a:r>
            <a:r>
              <a:rPr lang="en-US" dirty="0" smtClean="0">
                <a:latin typeface="+mj-lt"/>
              </a:rPr>
              <a:t>    http</a:t>
            </a:r>
            <a:r>
              <a:rPr lang="en-US" dirty="0">
                <a:latin typeface="+mj-lt"/>
              </a:rPr>
              <a:t>://www.powercampus.com/pcampusdocs/vista/w_view_wizard.html </a:t>
            </a:r>
            <a:endParaRPr lang="en-US" dirty="0" smtClean="0">
              <a:latin typeface="+mj-lt"/>
            </a:endParaRPr>
          </a:p>
          <a:p>
            <a:pPr lvl="0">
              <a:buClr>
                <a:srgbClr val="F07F09"/>
              </a:buClr>
            </a:pPr>
            <a:endParaRPr lang="en-US" sz="800" b="1" u="sng" dirty="0" smtClean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0">
              <a:buClr>
                <a:srgbClr val="F07F09"/>
              </a:buClr>
            </a:pPr>
            <a:r>
              <a:rPr lang="en-US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Code Tables</a:t>
            </a:r>
            <a:endParaRPr lang="en-US" b="1" u="sng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  <a:p>
            <a:pPr lvl="0">
              <a:buClr>
                <a:srgbClr val="F07F09"/>
              </a:buClr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PowerCampus Documentation Archive Release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8.4.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n.d.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). Code Tables.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Retrieved from http://www.powercampus.com/pcampusdocs/cdtables/w_intro_codetables.html</a:t>
            </a:r>
            <a:endParaRPr lang="en-US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97280" y="239101"/>
            <a:ext cx="10058400" cy="1450757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References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228" y="3012620"/>
            <a:ext cx="4676775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344" y="4508541"/>
            <a:ext cx="4686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 rot="10800000">
            <a:off x="7445828" y="2985157"/>
            <a:ext cx="1721922" cy="4312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017877" y="4489241"/>
            <a:ext cx="1721922" cy="4312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8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93 -4.96762E-6 L 2.12705E-6 -4.96762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78 -0.00347 L 0.02929 -0.0034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7267" y="1719263"/>
            <a:ext cx="5384800" cy="4406900"/>
          </a:xfrm>
        </p:spPr>
        <p:txBody>
          <a:bodyPr/>
          <a:lstStyle/>
          <a:p>
            <a:pPr marL="114300" lvl="1" indent="0">
              <a:buClr>
                <a:schemeClr val="accent1"/>
              </a:buClr>
              <a:buFont typeface="Arial" charset="0"/>
              <a:buNone/>
            </a:pPr>
            <a:r>
              <a:rPr lang="en-US" altLang="en-US" sz="1800" b="1" dirty="0" smtClean="0"/>
              <a:t>                          </a:t>
            </a:r>
            <a:r>
              <a:rPr lang="en-US" altLang="en-US" sz="1800" b="1" u="sng" dirty="0" smtClean="0"/>
              <a:t>Questions/Comments </a:t>
            </a:r>
            <a:endParaRPr lang="en-US" altLang="en-US" sz="1800" dirty="0" smtClean="0"/>
          </a:p>
          <a:p>
            <a:pPr marL="114300" indent="0">
              <a:buFont typeface="Arial" charset="0"/>
              <a:buNone/>
            </a:pPr>
            <a:endParaRPr lang="en-US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7688" y="1719263"/>
            <a:ext cx="4796312" cy="4406900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en-US" altLang="en-US" sz="1800" b="1" u="sng" dirty="0" smtClean="0"/>
              <a:t>Contact Information</a:t>
            </a:r>
          </a:p>
          <a:p>
            <a:pPr marL="114300" indent="0">
              <a:buFont typeface="Arial" charset="0"/>
              <a:buNone/>
            </a:pPr>
            <a:endParaRPr lang="en-US" altLang="en-US" sz="1800" b="1" u="sng" dirty="0" smtClean="0"/>
          </a:p>
          <a:p>
            <a:pPr marL="114300" indent="0">
              <a:buFont typeface="Arial" charset="0"/>
              <a:buNone/>
            </a:pPr>
            <a:r>
              <a:rPr lang="en-US" altLang="en-US" sz="1800" dirty="0" smtClean="0"/>
              <a:t>Name: Anthony Williams</a:t>
            </a:r>
          </a:p>
          <a:p>
            <a:pPr marL="114300" indent="0">
              <a:buFont typeface="Arial" charset="0"/>
              <a:buNone/>
            </a:pPr>
            <a:endParaRPr lang="en-US" altLang="en-US" sz="1000" dirty="0" smtClean="0"/>
          </a:p>
          <a:p>
            <a:pPr marL="114300" indent="0">
              <a:buFont typeface="Arial" charset="0"/>
              <a:buNone/>
            </a:pPr>
            <a:r>
              <a:rPr lang="en-US" altLang="en-US" sz="1800" dirty="0" smtClean="0"/>
              <a:t>Title:  Dir. Institutional Research</a:t>
            </a:r>
          </a:p>
          <a:p>
            <a:pPr marL="114300" indent="0">
              <a:buFont typeface="Arial" charset="0"/>
              <a:buNone/>
            </a:pPr>
            <a:endParaRPr lang="en-US" altLang="en-US" sz="1000" dirty="0" smtClean="0"/>
          </a:p>
          <a:p>
            <a:pPr marL="114300" indent="0">
              <a:buFont typeface="Arial" charset="0"/>
              <a:buNone/>
            </a:pPr>
            <a:r>
              <a:rPr lang="en-US" altLang="en-US" sz="1800" dirty="0" smtClean="0"/>
              <a:t>College: Metropolitan College of New York</a:t>
            </a:r>
          </a:p>
          <a:p>
            <a:pPr marL="114300" indent="0">
              <a:buFont typeface="Arial" charset="0"/>
              <a:buNone/>
            </a:pPr>
            <a:endParaRPr lang="en-US" altLang="en-US" sz="1000" dirty="0" smtClean="0"/>
          </a:p>
          <a:p>
            <a:pPr marL="114300" indent="0">
              <a:buFont typeface="Arial" charset="0"/>
              <a:buNone/>
            </a:pPr>
            <a:r>
              <a:rPr lang="en-US" altLang="en-US" sz="2000" dirty="0" smtClean="0"/>
              <a:t>Email: awilliams@mcny.edu</a:t>
            </a:r>
          </a:p>
          <a:p>
            <a:pPr marL="114300" indent="0">
              <a:buFont typeface="Arial" charset="0"/>
              <a:buNone/>
            </a:pPr>
            <a:endParaRPr lang="en-US" altLang="en-US" sz="1000" dirty="0" smtClean="0"/>
          </a:p>
          <a:p>
            <a:pPr marL="114300" indent="0">
              <a:buFont typeface="Arial" charset="0"/>
              <a:buNone/>
            </a:pPr>
            <a:r>
              <a:rPr lang="en-US" altLang="en-US" sz="2000" dirty="0" smtClean="0"/>
              <a:t>Office #: 212-343-1234 </a:t>
            </a:r>
            <a:r>
              <a:rPr lang="en-US" altLang="en-US" sz="2000" dirty="0" err="1" smtClean="0"/>
              <a:t>ext</a:t>
            </a:r>
            <a:r>
              <a:rPr lang="en-US" altLang="en-US" sz="2000" dirty="0" smtClean="0"/>
              <a:t> 2830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F95E2-4891-49EB-A8AA-1DA0556167B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7" name="Picture 7" descr="C:\Users\AWilliams\AppData\Local\Microsoft\Windows\Temporary Internet Files\Content.IE5\EL8AXQRJ\MC90038330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86" y="2533402"/>
            <a:ext cx="445558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97280" y="239101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</a:rPr>
              <a:t>Questions/Comments/Discussions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3894</TotalTime>
  <Words>1630</Words>
  <Application>Microsoft Office PowerPoint</Application>
  <PresentationFormat>Custom</PresentationFormat>
  <Paragraphs>292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Retrospect</vt:lpstr>
      <vt:lpstr>PowerCampus Vista Views: 101  A spoon full of sugar helps the data come out</vt:lpstr>
      <vt:lpstr>What is Vista Views?</vt:lpstr>
      <vt:lpstr>Why Use Vista Views?</vt:lpstr>
      <vt:lpstr>Where is the sugar and How is it used?</vt:lpstr>
      <vt:lpstr>What type of sugar is needed? (Tables Tab)</vt:lpstr>
      <vt:lpstr>Data Tables</vt:lpstr>
      <vt:lpstr>Data Tables Cont.</vt:lpstr>
      <vt:lpstr>Data Tables Cont.</vt:lpstr>
      <vt:lpstr>How are these candies alike? </vt:lpstr>
      <vt:lpstr>Data Tables Can Relate to One Another </vt:lpstr>
      <vt:lpstr>Data Tables Can Relate to One Another Cont. </vt:lpstr>
      <vt:lpstr>Data Table Relating Examples </vt:lpstr>
      <vt:lpstr>Data Table Relating Examples Cont. </vt:lpstr>
      <vt:lpstr>Reporting Requests </vt:lpstr>
      <vt:lpstr>Relating Data Tables to Build Reports </vt:lpstr>
      <vt:lpstr>Relating Data Tables to Build Reports </vt:lpstr>
      <vt:lpstr>Relating Data Tables to Build Reports </vt:lpstr>
      <vt:lpstr>Code Tables</vt:lpstr>
      <vt:lpstr>References</vt:lpstr>
      <vt:lpstr>PowerPoint Presentation</vt:lpstr>
    </vt:vector>
  </TitlesOfParts>
  <Company>Alvernia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Anthony Williams</cp:lastModifiedBy>
  <cp:revision>196</cp:revision>
  <dcterms:created xsi:type="dcterms:W3CDTF">2015-03-11T13:29:00Z</dcterms:created>
  <dcterms:modified xsi:type="dcterms:W3CDTF">2015-06-12T17:51:17Z</dcterms:modified>
</cp:coreProperties>
</file>