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2" r:id="rId5"/>
    <p:sldId id="269" r:id="rId6"/>
    <p:sldId id="270" r:id="rId7"/>
    <p:sldId id="265" r:id="rId8"/>
    <p:sldId id="271" r:id="rId9"/>
    <p:sldId id="261" r:id="rId10"/>
    <p:sldId id="259" r:id="rId11"/>
    <p:sldId id="266" r:id="rId12"/>
    <p:sldId id="268" r:id="rId13"/>
    <p:sldId id="272" r:id="rId14"/>
    <p:sldId id="273" r:id="rId15"/>
    <p:sldId id="274" r:id="rId16"/>
    <p:sldId id="275" r:id="rId17"/>
    <p:sldId id="267" r:id="rId18"/>
    <p:sldId id="276" r:id="rId19"/>
    <p:sldId id="263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Upgrade Conundrum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Adrian Smith, Director of Administrative and Enrollment Systems</a:t>
            </a:r>
            <a:endParaRPr lang="en-US" dirty="0"/>
          </a:p>
          <a:p>
            <a:r>
              <a:rPr lang="en-US" dirty="0" smtClean="0"/>
              <a:t>Metropolitan College of New York</a:t>
            </a:r>
            <a:endParaRPr lang="en-US" dirty="0"/>
          </a:p>
          <a:p>
            <a:r>
              <a:rPr lang="en-US" dirty="0" smtClean="0"/>
              <a:t>June 17,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there to discuss?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://www.vanseodesign.com/blog/wp-content/uploads/2009/10/lever-balanced-symmetricall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749" y="2544263"/>
            <a:ext cx="6186502" cy="176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7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Sometimes the we are out of balance!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2" descr="http://2.bp.blogspot.com/-pyYsqb5t89Y/UHslyZs18kI/AAAAAAAAChg/7Xj4M18Tjno/s1600/sees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2295525"/>
            <a:ext cx="57531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2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stay on your current version?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There isn’t anything on the newest version we need.</a:t>
            </a:r>
          </a:p>
          <a:p>
            <a:endParaRPr lang="en-US" sz="4000" dirty="0"/>
          </a:p>
          <a:p>
            <a:r>
              <a:rPr lang="en-US" sz="4000" dirty="0" smtClean="0"/>
              <a:t>Testing and rollout activities take too long.</a:t>
            </a:r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stay on your current version?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We customize Self-Service and those customizations must be reapplied during each upgrade.</a:t>
            </a:r>
          </a:p>
          <a:p>
            <a:endParaRPr lang="en-US" sz="4000" dirty="0"/>
          </a:p>
          <a:p>
            <a:r>
              <a:rPr lang="en-US" sz="4000" dirty="0"/>
              <a:t>“Better the devil you know than the devil you don't know” –Unknown</a:t>
            </a:r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6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stay on your current version?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000" dirty="0" smtClean="0"/>
          </a:p>
          <a:p>
            <a:pPr algn="ctr"/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What are your reasons?</a:t>
            </a:r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upgrade?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Technical currency updates</a:t>
            </a:r>
          </a:p>
          <a:p>
            <a:endParaRPr lang="en-US" sz="3600" dirty="0"/>
          </a:p>
          <a:p>
            <a:r>
              <a:rPr lang="en-US" sz="3600" dirty="0" smtClean="0"/>
              <a:t>Defect corrections</a:t>
            </a:r>
          </a:p>
          <a:p>
            <a:endParaRPr lang="en-US" sz="3600" dirty="0" smtClean="0"/>
          </a:p>
          <a:p>
            <a:r>
              <a:rPr lang="en-US" sz="3600" dirty="0" smtClean="0"/>
              <a:t>New features (?)</a:t>
            </a:r>
          </a:p>
          <a:p>
            <a:pPr marL="201168" lvl="1" indent="0">
              <a:buNone/>
            </a:pPr>
            <a:endParaRPr lang="en-US" sz="3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5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upgrade?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000" dirty="0" smtClean="0"/>
          </a:p>
          <a:p>
            <a:pPr algn="ctr"/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What are your reasons?</a:t>
            </a:r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1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upgrade?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Ellucian PowerCampus Product Support Lifecycle</a:t>
            </a:r>
          </a:p>
          <a:p>
            <a:pPr lvl="1"/>
            <a:r>
              <a:rPr lang="en-US" sz="4000" dirty="0"/>
              <a:t>PowerCampus provides application support for the most current release along with the most current prior minor release. Patches that have been delivered to these versions are considered a release.</a:t>
            </a:r>
            <a:endParaRPr lang="en-US" sz="4000" i="1" dirty="0" smtClean="0"/>
          </a:p>
          <a:p>
            <a:pPr lvl="1"/>
            <a:r>
              <a:rPr lang="en-US" sz="4000" i="1" dirty="0" smtClean="0">
                <a:solidFill>
                  <a:srgbClr val="FF0000"/>
                </a:solidFill>
              </a:rPr>
              <a:t>Effective </a:t>
            </a:r>
            <a:r>
              <a:rPr lang="en-US" sz="4000" i="1" dirty="0">
                <a:solidFill>
                  <a:srgbClr val="FF0000"/>
                </a:solidFill>
              </a:rPr>
              <a:t>June 2015, the </a:t>
            </a:r>
            <a:r>
              <a:rPr lang="en-US" sz="4000" i="1" dirty="0" smtClean="0">
                <a:solidFill>
                  <a:srgbClr val="FF0000"/>
                </a:solidFill>
              </a:rPr>
              <a:t>releases </a:t>
            </a:r>
            <a:r>
              <a:rPr lang="en-US" sz="4000" i="1" dirty="0">
                <a:solidFill>
                  <a:srgbClr val="FF0000"/>
                </a:solidFill>
              </a:rPr>
              <a:t>being supported are 8.5.5 and </a:t>
            </a:r>
            <a:r>
              <a:rPr lang="en-US" sz="4000" i="1" dirty="0" smtClean="0">
                <a:solidFill>
                  <a:srgbClr val="FF0000"/>
                </a:solidFill>
              </a:rPr>
              <a:t>8.6.1</a:t>
            </a:r>
          </a:p>
          <a:p>
            <a:pPr marL="201168" lvl="1" indent="0">
              <a:buNone/>
            </a:pPr>
            <a:endParaRPr lang="en-US" sz="3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history - 2013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629236"/>
              </p:ext>
            </p:extLst>
          </p:nvPr>
        </p:nvGraphicFramePr>
        <p:xfrm>
          <a:off x="1977006" y="1923177"/>
          <a:ext cx="8237988" cy="4236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561"/>
                <a:gridCol w="1808339"/>
                <a:gridCol w="1330272"/>
                <a:gridCol w="1330272"/>
                <a:gridCol w="1330272"/>
                <a:gridCol w="1330272"/>
              </a:tblGrid>
              <a:tr h="3166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8.3.0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8.4.0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8.5.0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8.6.0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2012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December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8.3.0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January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February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March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8.3.1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April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June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July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8.3.2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August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September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October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November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8.4.0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2013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December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history - 2014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8040431"/>
              </p:ext>
            </p:extLst>
          </p:nvPr>
        </p:nvGraphicFramePr>
        <p:xfrm>
          <a:off x="1977006" y="1923177"/>
          <a:ext cx="8237988" cy="3934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561"/>
                <a:gridCol w="1808339"/>
                <a:gridCol w="1330272"/>
                <a:gridCol w="1330272"/>
                <a:gridCol w="1330272"/>
                <a:gridCol w="1330272"/>
              </a:tblGrid>
              <a:tr h="3166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8.3.0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8.4.0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8.5.0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8.6.0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January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February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March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April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June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August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September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October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November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December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history - 2015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632762"/>
              </p:ext>
            </p:extLst>
          </p:nvPr>
        </p:nvGraphicFramePr>
        <p:xfrm>
          <a:off x="1977006" y="1923177"/>
          <a:ext cx="8237988" cy="21257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561"/>
                <a:gridCol w="1808339"/>
                <a:gridCol w="1330272"/>
                <a:gridCol w="1330272"/>
                <a:gridCol w="1330272"/>
                <a:gridCol w="1330272"/>
              </a:tblGrid>
              <a:tr h="3166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8.3.0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8.4.0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8.5.0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8.6.0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January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February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March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April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8.6.0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01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June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8.6.1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address the concerns we have identified?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There isn’t anything on the newest version we need</a:t>
            </a:r>
            <a:r>
              <a:rPr lang="en-US" sz="4000" dirty="0" smtClean="0"/>
              <a:t>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Be active in the user community engaging Ellucian. Every version should have something that your institution sees as valuable.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0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address the concerns we have identified?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/>
              <a:t>Testing and rollout activities take too long.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Develop a testing plan that places the responsibility on the department heads. Encourage there involvement and listen to their concerns.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Ellucian has restructured Self-Service and Database upgrade activities to minimize pain during upgrades. Engage Ellucian and share your ideas for improving the process further.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5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address the concerns we have identified?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We customize Self-Service and those customizations must be reapplied during each upgrade.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As mentioned, the process has improved greatly within the past year.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address the concerns we have identified?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“Better the devil you know than the devil you don't know” –Unknown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Stay aware of version releases and monitor </a:t>
            </a:r>
            <a:r>
              <a:rPr lang="en-US" sz="4000" dirty="0" err="1" smtClean="0">
                <a:solidFill>
                  <a:srgbClr val="FF0000"/>
                </a:solidFill>
              </a:rPr>
              <a:t>eCommunities</a:t>
            </a:r>
            <a:r>
              <a:rPr lang="en-US" sz="4000" dirty="0" smtClean="0">
                <a:solidFill>
                  <a:srgbClr val="FF0000"/>
                </a:solidFill>
              </a:rPr>
              <a:t>. There is likely a school that upgrades before you and will likely share their experience if you ask.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your campus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4" descr="http://www.vanseodesign.com/blog/wp-content/uploads/2009/10/lever-balanced-symmetricall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749" y="2544263"/>
            <a:ext cx="6186502" cy="176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67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your campus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18</a:t>
            </a:fld>
            <a:endParaRPr lang="en-US"/>
          </a:p>
        </p:txBody>
      </p:sp>
      <p:pic>
        <p:nvPicPr>
          <p:cNvPr id="4098" name="Picture 2" descr="http://www.cella.com.br/blog/wp-content/uploads/2010/03/smi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848" y="1904651"/>
            <a:ext cx="3900531" cy="390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55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Pick one upgrade window a year and rally your institution around staying ‘close’ to current.</a:t>
            </a:r>
          </a:p>
          <a:p>
            <a:endParaRPr lang="en-US" sz="4000" dirty="0"/>
          </a:p>
          <a:p>
            <a:r>
              <a:rPr lang="en-US" sz="4000" dirty="0" smtClean="0"/>
              <a:t>Discuss your upgrade concerns with your Ellucian Client Partner. They are your </a:t>
            </a:r>
            <a:r>
              <a:rPr lang="en-US" sz="4000" u="sng" dirty="0" smtClean="0"/>
              <a:t>advocate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3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 and Comments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Adrian Smith</a:t>
            </a:r>
          </a:p>
          <a:p>
            <a:r>
              <a:rPr lang="en-US" dirty="0" smtClean="0"/>
              <a:t>asmith@mcny.edu</a:t>
            </a:r>
            <a:endParaRPr lang="en-US" dirty="0" smtClean="0"/>
          </a:p>
          <a:p>
            <a:r>
              <a:rPr lang="en-US" dirty="0" smtClean="0"/>
              <a:t>Director of Administrative and Enrollment Systems</a:t>
            </a:r>
            <a:endParaRPr lang="en-US" dirty="0"/>
          </a:p>
          <a:p>
            <a:r>
              <a:rPr lang="en-US" dirty="0" smtClean="0"/>
              <a:t>Metropolitan College of New York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032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</TotalTime>
  <Words>705</Words>
  <Application>Microsoft Office PowerPoint</Application>
  <PresentationFormat>Custom</PresentationFormat>
  <Paragraphs>303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Retrospect</vt:lpstr>
      <vt:lpstr>Upgrade Conundrum</vt:lpstr>
      <vt:lpstr>What is there to discuss?</vt:lpstr>
      <vt:lpstr>Sometimes the we are out of balance!</vt:lpstr>
      <vt:lpstr>Why stay on your current version?</vt:lpstr>
      <vt:lpstr>Why stay on your current version?</vt:lpstr>
      <vt:lpstr>Why stay on your current version?</vt:lpstr>
      <vt:lpstr>Why upgrade?</vt:lpstr>
      <vt:lpstr>Why upgrade?</vt:lpstr>
      <vt:lpstr>Why upgrade?</vt:lpstr>
      <vt:lpstr>Let’s look at history - 2013</vt:lpstr>
      <vt:lpstr>Let’s look at history - 2014</vt:lpstr>
      <vt:lpstr>Let’s look at history - 2015</vt:lpstr>
      <vt:lpstr>How do we address the concerns we have identified?</vt:lpstr>
      <vt:lpstr>How do we address the concerns we have identified?</vt:lpstr>
      <vt:lpstr>How do we address the concerns we have identified?</vt:lpstr>
      <vt:lpstr>How do we address the concerns we have identified?</vt:lpstr>
      <vt:lpstr>Finding your campus balance</vt:lpstr>
      <vt:lpstr>Finding your campus balance</vt:lpstr>
      <vt:lpstr>Recommendation</vt:lpstr>
      <vt:lpstr>Questions and Comments</vt:lpstr>
    </vt:vector>
  </TitlesOfParts>
  <Company>Alvernia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ASmith</cp:lastModifiedBy>
  <cp:revision>14</cp:revision>
  <dcterms:created xsi:type="dcterms:W3CDTF">2015-03-11T13:29:00Z</dcterms:created>
  <dcterms:modified xsi:type="dcterms:W3CDTF">2015-06-17T12:14:24Z</dcterms:modified>
</cp:coreProperties>
</file>