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9" r:id="rId3"/>
    <p:sldId id="258" r:id="rId4"/>
    <p:sldId id="264" r:id="rId5"/>
    <p:sldId id="261" r:id="rId6"/>
    <p:sldId id="257" r:id="rId7"/>
    <p:sldId id="260" r:id="rId8"/>
    <p:sldId id="265" r:id="rId9"/>
    <p:sldId id="267"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4" d="100"/>
          <a:sy n="114" d="100"/>
        </p:scale>
        <p:origin x="-22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324A3-5569-4742-8262-F07B6F4BF25A}" type="datetimeFigureOut">
              <a:rPr lang="en-US" smtClean="0"/>
              <a:t>6/19/2015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0C51F-204F-44BC-853B-BDCCD17528D4}" type="slidenum">
              <a:rPr lang="en-US" smtClean="0"/>
              <a:t>‹#›</a:t>
            </a:fld>
            <a:endParaRPr lang="en-US"/>
          </a:p>
        </p:txBody>
      </p:sp>
    </p:spTree>
    <p:extLst>
      <p:ext uri="{BB962C8B-B14F-4D97-AF65-F5344CB8AC3E}">
        <p14:creationId xmlns:p14="http://schemas.microsoft.com/office/powerpoint/2010/main" val="382339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E0C51F-204F-44BC-853B-BDCCD17528D4}" type="slidenum">
              <a:rPr lang="en-US" smtClean="0"/>
              <a:t>1</a:t>
            </a:fld>
            <a:endParaRPr lang="en-US"/>
          </a:p>
        </p:txBody>
      </p:sp>
    </p:spTree>
    <p:extLst>
      <p:ext uri="{BB962C8B-B14F-4D97-AF65-F5344CB8AC3E}">
        <p14:creationId xmlns:p14="http://schemas.microsoft.com/office/powerpoint/2010/main" val="2877913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E0C51F-204F-44BC-853B-BDCCD17528D4}" type="slidenum">
              <a:rPr lang="en-US" smtClean="0"/>
              <a:t>10</a:t>
            </a:fld>
            <a:endParaRPr lang="en-US"/>
          </a:p>
        </p:txBody>
      </p:sp>
    </p:spTree>
    <p:extLst>
      <p:ext uri="{BB962C8B-B14F-4D97-AF65-F5344CB8AC3E}">
        <p14:creationId xmlns:p14="http://schemas.microsoft.com/office/powerpoint/2010/main" val="2877913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412684"/>
            <a:ext cx="10058400" cy="2307239"/>
          </a:xfrm>
        </p:spPr>
        <p:txBody>
          <a:bodyPr anchor="b">
            <a:normAutofit/>
          </a:bodyPr>
          <a:lstStyle>
            <a:lvl1pPr algn="l">
              <a:lnSpc>
                <a:spcPct val="85000"/>
              </a:lnSpc>
              <a:defRPr sz="6000" spc="-50" baseline="0">
                <a:solidFill>
                  <a:schemeClr val="tx1">
                    <a:lumMod val="85000"/>
                    <a:lumOff val="15000"/>
                  </a:schemeClr>
                </a:solidFill>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100051" y="4027077"/>
            <a:ext cx="10058400" cy="2261201"/>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Presented by: name, title</a:t>
            </a:r>
          </a:p>
          <a:p>
            <a:r>
              <a:rPr lang="en-US" dirty="0" smtClean="0"/>
              <a:t>Institution</a:t>
            </a:r>
          </a:p>
          <a:p>
            <a:r>
              <a:rPr lang="en-US" dirty="0" smtClean="0"/>
              <a:t>date</a:t>
            </a:r>
            <a:endParaRPr lang="en-US" dirty="0"/>
          </a:p>
        </p:txBody>
      </p:sp>
      <p:cxnSp>
        <p:nvCxnSpPr>
          <p:cNvPr id="9" name="Straight Connector 8"/>
          <p:cNvCxnSpPr/>
          <p:nvPr/>
        </p:nvCxnSpPr>
        <p:spPr>
          <a:xfrm>
            <a:off x="1097280" y="38735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36155" y="585022"/>
            <a:ext cx="3819525" cy="1000125"/>
          </a:xfrm>
          <a:prstGeom prst="rect">
            <a:avLst/>
          </a:prstGeom>
        </p:spPr>
      </p:pic>
      <p:sp>
        <p:nvSpPr>
          <p:cNvPr id="15" name="Footer Placeholder 4"/>
          <p:cNvSpPr>
            <a:spLocks noGrp="1"/>
          </p:cNvSpPr>
          <p:nvPr>
            <p:ph type="ftr" sz="quarter" idx="11"/>
          </p:nvPr>
        </p:nvSpPr>
        <p:spPr>
          <a:xfrm>
            <a:off x="1097280" y="6446837"/>
            <a:ext cx="4822804" cy="365125"/>
          </a:xfrm>
        </p:spPr>
        <p:txBody>
          <a:bodyPr/>
          <a:lstStyle/>
          <a:p>
            <a:r>
              <a:rPr lang="en-US" smtClean="0"/>
              <a:t>PCNEAT 2015: It’s New York Sweet</a:t>
            </a:r>
            <a:endParaRPr lang="en-US" dirty="0" smtClean="0"/>
          </a:p>
        </p:txBody>
      </p:sp>
    </p:spTree>
    <p:extLst>
      <p:ext uri="{BB962C8B-B14F-4D97-AF65-F5344CB8AC3E}">
        <p14:creationId xmlns:p14="http://schemas.microsoft.com/office/powerpoint/2010/main" val="395983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4065162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42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328409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smtClean="0"/>
              <a:t>PCNEAT 2015: It’s New York Sweet</a:t>
            </a:r>
            <a:endParaRPr lang="en-US" dirty="0" smtClean="0"/>
          </a:p>
        </p:txBody>
      </p:sp>
      <p:sp>
        <p:nvSpPr>
          <p:cNvPr id="9" name="Slide Number Placeholder 8"/>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231555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482137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PCNEAT 2015: It’s New York Sweet</a:t>
            </a:r>
            <a:endParaRPr lang="en-US" dirty="0" smtClean="0"/>
          </a:p>
        </p:txBody>
      </p:sp>
      <p:sp>
        <p:nvSpPr>
          <p:cNvPr id="9" name="Slide Number Placeholder 8"/>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36376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AA2472C-1B73-4125-A556-236B969B6996}" type="slidenum">
              <a:rPr lang="en-US" smtClean="0"/>
              <a:t>‹#›</a:t>
            </a:fld>
            <a:endParaRPr lang="en-US"/>
          </a:p>
        </p:txBody>
      </p:sp>
    </p:spTree>
    <p:extLst>
      <p:ext uri="{BB962C8B-B14F-4D97-AF65-F5344CB8AC3E}">
        <p14:creationId xmlns:p14="http://schemas.microsoft.com/office/powerpoint/2010/main" val="2532148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470223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644704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3812690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097280" y="6446837"/>
            <a:ext cx="4822804" cy="365125"/>
          </a:xfrm>
          <a:prstGeom prst="rect">
            <a:avLst/>
          </a:prstGeom>
        </p:spPr>
        <p:txBody>
          <a:bodyPr vert="horz" lIns="91440" tIns="45720" rIns="91440" bIns="45720" rtlCol="0" anchor="ctr"/>
          <a:lstStyle>
            <a:lvl1pPr algn="l">
              <a:defRPr sz="2000" cap="all" baseline="0">
                <a:solidFill>
                  <a:srgbClr val="FFFFFF"/>
                </a:solidFill>
              </a:defRPr>
            </a:lvl1pPr>
          </a:lstStyle>
          <a:p>
            <a:r>
              <a:rPr lang="en-US" dirty="0" smtClean="0"/>
              <a:t>PCNEAT 2015: It’s New York Sweet</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2000">
                <a:solidFill>
                  <a:srgbClr val="FFFFFF"/>
                </a:solidFill>
              </a:defRPr>
            </a:lvl1pPr>
          </a:lstStyle>
          <a:p>
            <a:fld id="{5AA2472C-1B73-4125-A556-236B969B6996}"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314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PowerCampus Users </a:t>
            </a:r>
            <a:r>
              <a:rPr lang="en-US" dirty="0" smtClean="0"/>
              <a:t>Group</a:t>
            </a:r>
            <a:br>
              <a:rPr lang="en-US" dirty="0" smtClean="0"/>
            </a:br>
            <a:r>
              <a:rPr lang="en-US" dirty="0" smtClean="0"/>
              <a:t>It’s </a:t>
            </a:r>
            <a:r>
              <a:rPr lang="en-US" dirty="0"/>
              <a:t>our community</a:t>
            </a:r>
          </a:p>
        </p:txBody>
      </p:sp>
      <p:sp>
        <p:nvSpPr>
          <p:cNvPr id="3" name="Subtitle 2"/>
          <p:cNvSpPr>
            <a:spLocks noGrp="1"/>
          </p:cNvSpPr>
          <p:nvPr>
            <p:ph type="subTitle" idx="1"/>
          </p:nvPr>
        </p:nvSpPr>
        <p:spPr/>
        <p:txBody>
          <a:bodyPr/>
          <a:lstStyle/>
          <a:p>
            <a:r>
              <a:rPr lang="en-US" dirty="0"/>
              <a:t>Presented by: </a:t>
            </a:r>
            <a:r>
              <a:rPr lang="en-US" dirty="0" smtClean="0"/>
              <a:t>Adrian Smith, Director of Administrative and Enrollment Systems</a:t>
            </a:r>
            <a:endParaRPr lang="en-US" dirty="0"/>
          </a:p>
          <a:p>
            <a:r>
              <a:rPr lang="en-US" dirty="0" smtClean="0"/>
              <a:t>Metropolitan College of New York</a:t>
            </a:r>
            <a:endParaRPr lang="en-US" dirty="0"/>
          </a:p>
          <a:p>
            <a:r>
              <a:rPr lang="en-US" dirty="0" smtClean="0"/>
              <a:t>June 19, 2015</a:t>
            </a:r>
            <a:endParaRPr lang="en-US" dirty="0"/>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Tree>
    <p:extLst>
      <p:ext uri="{BB962C8B-B14F-4D97-AF65-F5344CB8AC3E}">
        <p14:creationId xmlns:p14="http://schemas.microsoft.com/office/powerpoint/2010/main" val="3434280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PCUG - Purpose</a:t>
            </a:r>
            <a:endParaRPr lang="en-US" dirty="0"/>
          </a:p>
        </p:txBody>
      </p:sp>
      <p:sp>
        <p:nvSpPr>
          <p:cNvPr id="3" name="Content Placeholder 2"/>
          <p:cNvSpPr>
            <a:spLocks noGrp="1"/>
          </p:cNvSpPr>
          <p:nvPr>
            <p:ph idx="1"/>
          </p:nvPr>
        </p:nvSpPr>
        <p:spPr/>
        <p:txBody>
          <a:bodyPr>
            <a:noAutofit/>
          </a:bodyPr>
          <a:lstStyle/>
          <a:p>
            <a:pPr lvl="1"/>
            <a:r>
              <a:rPr lang="en-US" sz="3200" dirty="0"/>
              <a:t>Provide suggestions and guidance to Ellucian regarding the needs and uses of the PowerCampus software and any integrated systems, for the improvement of the system(s) and for the benefit of the PCUG members;</a:t>
            </a:r>
          </a:p>
          <a:p>
            <a:pPr lvl="1"/>
            <a:r>
              <a:rPr lang="en-US" sz="3200" dirty="0"/>
              <a:t>Foster and improve relationships and lines of communication among PCUG members and between members and Ellucian, and</a:t>
            </a:r>
          </a:p>
          <a:p>
            <a:pPr lvl="1"/>
            <a:r>
              <a:rPr lang="en-US" sz="3200" dirty="0"/>
              <a:t>Provide support, education and information to the PCUG members.</a:t>
            </a:r>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2</a:t>
            </a:fld>
            <a:endParaRPr lang="en-US"/>
          </a:p>
        </p:txBody>
      </p:sp>
    </p:spTree>
    <p:extLst>
      <p:ext uri="{BB962C8B-B14F-4D97-AF65-F5344CB8AC3E}">
        <p14:creationId xmlns:p14="http://schemas.microsoft.com/office/powerpoint/2010/main" val="4026280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a:t>
            </a:r>
            <a:endParaRPr lang="en-US" dirty="0"/>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r>
              <a:rPr lang="en-US" dirty="0" smtClean="0"/>
              <a:t>April 2015 – March 2016</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262" y="159391"/>
            <a:ext cx="4972050" cy="627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2155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 Membership</a:t>
            </a:r>
            <a:endParaRPr lang="en-US" dirty="0"/>
          </a:p>
        </p:txBody>
      </p:sp>
      <p:sp>
        <p:nvSpPr>
          <p:cNvPr id="3" name="Content Placeholder 2"/>
          <p:cNvSpPr>
            <a:spLocks noGrp="1"/>
          </p:cNvSpPr>
          <p:nvPr>
            <p:ph idx="1"/>
          </p:nvPr>
        </p:nvSpPr>
        <p:spPr/>
        <p:txBody>
          <a:bodyPr>
            <a:normAutofit/>
          </a:bodyPr>
          <a:lstStyle/>
          <a:p>
            <a:r>
              <a:rPr lang="en-US" sz="4000" dirty="0" smtClean="0"/>
              <a:t>Annual $150 for July – June membership year</a:t>
            </a:r>
          </a:p>
          <a:p>
            <a:endParaRPr lang="en-US" sz="4000" dirty="0"/>
          </a:p>
          <a:p>
            <a:r>
              <a:rPr lang="en-US" sz="4000" dirty="0" smtClean="0"/>
              <a:t>How can we join?</a:t>
            </a:r>
            <a:endParaRPr lang="en-US" sz="4000"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4</a:t>
            </a:fld>
            <a:endParaRPr lang="en-US"/>
          </a:p>
        </p:txBody>
      </p:sp>
    </p:spTree>
    <p:extLst>
      <p:ext uri="{BB962C8B-B14F-4D97-AF65-F5344CB8AC3E}">
        <p14:creationId xmlns:p14="http://schemas.microsoft.com/office/powerpoint/2010/main" val="60178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PCUG Activities</a:t>
            </a:r>
            <a:endParaRPr lang="en-US" dirty="0"/>
          </a:p>
        </p:txBody>
      </p:sp>
      <p:sp>
        <p:nvSpPr>
          <p:cNvPr id="3" name="Content Placeholder 2"/>
          <p:cNvSpPr>
            <a:spLocks noGrp="1"/>
          </p:cNvSpPr>
          <p:nvPr>
            <p:ph idx="1"/>
          </p:nvPr>
        </p:nvSpPr>
        <p:spPr/>
        <p:txBody>
          <a:bodyPr>
            <a:normAutofit fontScale="92500" lnSpcReduction="20000"/>
          </a:bodyPr>
          <a:lstStyle/>
          <a:p>
            <a:pPr lvl="1"/>
            <a:r>
              <a:rPr lang="en-US" sz="3800" dirty="0" smtClean="0"/>
              <a:t>PCUG email newsletter</a:t>
            </a:r>
          </a:p>
          <a:p>
            <a:pPr lvl="1"/>
            <a:endParaRPr lang="en-US" sz="3800" dirty="0" smtClean="0"/>
          </a:p>
          <a:p>
            <a:pPr lvl="1"/>
            <a:r>
              <a:rPr lang="en-US" sz="3800" dirty="0" smtClean="0"/>
              <a:t>PCUG </a:t>
            </a:r>
            <a:r>
              <a:rPr lang="en-US" sz="3800" dirty="0" smtClean="0"/>
              <a:t>Discuss events</a:t>
            </a:r>
          </a:p>
          <a:p>
            <a:pPr lvl="1"/>
            <a:endParaRPr lang="en-US" sz="3800" dirty="0" smtClean="0"/>
          </a:p>
          <a:p>
            <a:pPr lvl="1"/>
            <a:r>
              <a:rPr lang="en-US" sz="3800" dirty="0" smtClean="0"/>
              <a:t>PCUG regionals</a:t>
            </a:r>
          </a:p>
          <a:p>
            <a:pPr lvl="1"/>
            <a:endParaRPr lang="en-US" sz="3800" dirty="0" smtClean="0"/>
          </a:p>
          <a:p>
            <a:pPr lvl="1"/>
            <a:r>
              <a:rPr lang="en-US" sz="3800" dirty="0" smtClean="0"/>
              <a:t>Community involvement</a:t>
            </a:r>
          </a:p>
          <a:p>
            <a:pPr lvl="2"/>
            <a:r>
              <a:rPr lang="en-US" sz="3400" dirty="0" err="1" smtClean="0"/>
              <a:t>eCommunities</a:t>
            </a:r>
            <a:endParaRPr lang="en-US" sz="3400" dirty="0" smtClean="0"/>
          </a:p>
          <a:p>
            <a:pPr lvl="2"/>
            <a:r>
              <a:rPr lang="en-US" sz="3400" dirty="0" smtClean="0"/>
              <a:t>Directly between schools</a:t>
            </a:r>
          </a:p>
          <a:p>
            <a:pPr lvl="1"/>
            <a:endParaRPr lang="en-US" sz="3800" dirty="0" smtClean="0"/>
          </a:p>
          <a:p>
            <a:pPr lvl="1"/>
            <a:r>
              <a:rPr lang="en-US" sz="3800" dirty="0" smtClean="0"/>
              <a:t>Advocacy for needed changes</a:t>
            </a:r>
            <a:endParaRPr lang="en-US" sz="3800" dirty="0"/>
          </a:p>
        </p:txBody>
      </p:sp>
      <p:sp>
        <p:nvSpPr>
          <p:cNvPr id="4" name="Text Placeholder 3"/>
          <p:cNvSpPr>
            <a:spLocks noGrp="1"/>
          </p:cNvSpPr>
          <p:nvPr>
            <p:ph type="body" sz="half" idx="2"/>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5</a:t>
            </a:fld>
            <a:endParaRPr lang="en-US"/>
          </a:p>
        </p:txBody>
      </p:sp>
    </p:spTree>
    <p:extLst>
      <p:ext uri="{BB962C8B-B14F-4D97-AF65-F5344CB8AC3E}">
        <p14:creationId xmlns:p14="http://schemas.microsoft.com/office/powerpoint/2010/main" val="1468806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get involved?</a:t>
            </a:r>
            <a:endParaRPr lang="en-US" dirty="0"/>
          </a:p>
        </p:txBody>
      </p:sp>
      <p:sp>
        <p:nvSpPr>
          <p:cNvPr id="3" name="Content Placeholder 2"/>
          <p:cNvSpPr>
            <a:spLocks noGrp="1"/>
          </p:cNvSpPr>
          <p:nvPr>
            <p:ph idx="1"/>
          </p:nvPr>
        </p:nvSpPr>
        <p:spPr/>
        <p:txBody>
          <a:bodyPr>
            <a:normAutofit lnSpcReduction="10000"/>
          </a:bodyPr>
          <a:lstStyle/>
          <a:p>
            <a:pPr lvl="1"/>
            <a:r>
              <a:rPr lang="en-US" sz="4000" dirty="0" smtClean="0"/>
              <a:t>Attend </a:t>
            </a:r>
            <a:r>
              <a:rPr lang="en-US" sz="4000" dirty="0" smtClean="0"/>
              <a:t>regional user group </a:t>
            </a:r>
            <a:r>
              <a:rPr lang="en-US" sz="4000" dirty="0" smtClean="0"/>
              <a:t>meetings</a:t>
            </a:r>
          </a:p>
          <a:p>
            <a:pPr lvl="1"/>
            <a:endParaRPr lang="en-US" sz="4000" dirty="0" smtClean="0"/>
          </a:p>
          <a:p>
            <a:pPr lvl="1"/>
            <a:r>
              <a:rPr lang="en-US" sz="4000" dirty="0" smtClean="0"/>
              <a:t>Join the newsletter</a:t>
            </a:r>
            <a:endParaRPr lang="en-US" sz="4000" dirty="0" smtClean="0"/>
          </a:p>
          <a:p>
            <a:pPr lvl="1"/>
            <a:endParaRPr lang="en-US" sz="4000" dirty="0" smtClean="0"/>
          </a:p>
          <a:p>
            <a:pPr lvl="1"/>
            <a:r>
              <a:rPr lang="en-US" sz="4000" dirty="0" smtClean="0"/>
              <a:t>Be a part of PCUG Discuss events</a:t>
            </a:r>
          </a:p>
          <a:p>
            <a:pPr lvl="1"/>
            <a:endParaRPr lang="en-US" sz="4000" dirty="0" smtClean="0"/>
          </a:p>
          <a:p>
            <a:pPr lvl="1"/>
            <a:r>
              <a:rPr lang="en-US" sz="4000" dirty="0" smtClean="0"/>
              <a:t>Contribute within </a:t>
            </a:r>
            <a:r>
              <a:rPr lang="en-US" sz="4000" dirty="0" err="1" smtClean="0"/>
              <a:t>eCommunities</a:t>
            </a:r>
            <a:endParaRPr lang="en-US" sz="4000" dirty="0" smtClean="0"/>
          </a:p>
          <a:p>
            <a:pPr lvl="1"/>
            <a:endParaRPr lang="en-US" sz="4000" dirty="0" smtClean="0"/>
          </a:p>
          <a:p>
            <a:pPr lvl="1"/>
            <a:endParaRPr lang="en-US" sz="4000" dirty="0" smtClean="0"/>
          </a:p>
          <a:p>
            <a:endParaRPr lang="en-US" sz="4000"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6</a:t>
            </a:fld>
            <a:endParaRPr lang="en-US"/>
          </a:p>
        </p:txBody>
      </p:sp>
    </p:spTree>
    <p:extLst>
      <p:ext uri="{BB962C8B-B14F-4D97-AF65-F5344CB8AC3E}">
        <p14:creationId xmlns:p14="http://schemas.microsoft.com/office/powerpoint/2010/main" val="23884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get involved?</a:t>
            </a:r>
            <a:endParaRPr lang="en-US" dirty="0"/>
          </a:p>
        </p:txBody>
      </p:sp>
      <p:sp>
        <p:nvSpPr>
          <p:cNvPr id="3" name="Content Placeholder 2"/>
          <p:cNvSpPr>
            <a:spLocks noGrp="1"/>
          </p:cNvSpPr>
          <p:nvPr>
            <p:ph idx="1"/>
          </p:nvPr>
        </p:nvSpPr>
        <p:spPr/>
        <p:txBody>
          <a:bodyPr>
            <a:normAutofit lnSpcReduction="10000"/>
          </a:bodyPr>
          <a:lstStyle/>
          <a:p>
            <a:pPr lvl="1"/>
            <a:r>
              <a:rPr lang="en-US" sz="4000" dirty="0" smtClean="0"/>
              <a:t>Coordinate a PCUG Discuss event </a:t>
            </a:r>
            <a:r>
              <a:rPr lang="en-US" sz="3600" i="1" dirty="0" smtClean="0"/>
              <a:t>(not necessarily as the presenter)</a:t>
            </a:r>
          </a:p>
          <a:p>
            <a:pPr lvl="1"/>
            <a:endParaRPr lang="en-US" sz="4000" dirty="0" smtClean="0"/>
          </a:p>
          <a:p>
            <a:pPr lvl="1"/>
            <a:r>
              <a:rPr lang="en-US" sz="4000" dirty="0" smtClean="0"/>
              <a:t>Be a part of a regional user group host committee</a:t>
            </a:r>
          </a:p>
          <a:p>
            <a:pPr lvl="1"/>
            <a:endParaRPr lang="en-US" sz="4000" dirty="0" smtClean="0"/>
          </a:p>
          <a:p>
            <a:pPr lvl="1"/>
            <a:r>
              <a:rPr lang="en-US" sz="4000" dirty="0" smtClean="0"/>
              <a:t>Volunteer to run for an elected officer position</a:t>
            </a:r>
          </a:p>
          <a:p>
            <a:pPr lvl="1"/>
            <a:endParaRPr lang="en-US" sz="4000" dirty="0" smtClean="0"/>
          </a:p>
          <a:p>
            <a:pPr lvl="1"/>
            <a:endParaRPr lang="en-US" sz="4000" dirty="0" smtClean="0"/>
          </a:p>
          <a:p>
            <a:endParaRPr lang="en-US" sz="4000"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7</a:t>
            </a:fld>
            <a:endParaRPr lang="en-US"/>
          </a:p>
        </p:txBody>
      </p:sp>
    </p:spTree>
    <p:extLst>
      <p:ext uri="{BB962C8B-B14F-4D97-AF65-F5344CB8AC3E}">
        <p14:creationId xmlns:p14="http://schemas.microsoft.com/office/powerpoint/2010/main" val="381064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would you like to see in PCUG Discuss events this year?</a:t>
            </a:r>
            <a:endParaRPr lang="en-US" dirty="0"/>
          </a:p>
        </p:txBody>
      </p:sp>
      <p:sp>
        <p:nvSpPr>
          <p:cNvPr id="3" name="Content Placeholder 2"/>
          <p:cNvSpPr>
            <a:spLocks noGrp="1"/>
          </p:cNvSpPr>
          <p:nvPr>
            <p:ph idx="1"/>
          </p:nvPr>
        </p:nvSpPr>
        <p:spPr/>
        <p:txBody>
          <a:bodyPr>
            <a:normAutofit/>
          </a:bodyPr>
          <a:lstStyle/>
          <a:p>
            <a:pPr algn="ctr"/>
            <a:endParaRPr lang="en-US" sz="4000" dirty="0" smtClean="0"/>
          </a:p>
          <a:p>
            <a:pPr algn="ctr"/>
            <a:endParaRPr lang="en-US" sz="4000" dirty="0"/>
          </a:p>
          <a:p>
            <a:pPr marL="0" indent="0" algn="ctr">
              <a:buNone/>
            </a:pPr>
            <a:r>
              <a:rPr lang="en-US" sz="4000" dirty="0" smtClean="0"/>
              <a:t>?</a:t>
            </a:r>
            <a:endParaRPr lang="en-US" sz="4000"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8</a:t>
            </a:fld>
            <a:endParaRPr lang="en-US"/>
          </a:p>
        </p:txBody>
      </p:sp>
    </p:spTree>
    <p:extLst>
      <p:ext uri="{BB962C8B-B14F-4D97-AF65-F5344CB8AC3E}">
        <p14:creationId xmlns:p14="http://schemas.microsoft.com/office/powerpoint/2010/main" val="3760076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for improvements that fulfill the PCUG Mission?</a:t>
            </a:r>
            <a:endParaRPr lang="en-US" dirty="0"/>
          </a:p>
        </p:txBody>
      </p:sp>
      <p:sp>
        <p:nvSpPr>
          <p:cNvPr id="3" name="Content Placeholder 2"/>
          <p:cNvSpPr>
            <a:spLocks noGrp="1"/>
          </p:cNvSpPr>
          <p:nvPr>
            <p:ph idx="1"/>
          </p:nvPr>
        </p:nvSpPr>
        <p:spPr/>
        <p:txBody>
          <a:bodyPr>
            <a:normAutofit lnSpcReduction="10000"/>
          </a:bodyPr>
          <a:lstStyle/>
          <a:p>
            <a:pPr lvl="1"/>
            <a:r>
              <a:rPr lang="en-US" sz="3200" dirty="0" smtClean="0"/>
              <a:t>Provide </a:t>
            </a:r>
            <a:r>
              <a:rPr lang="en-US" sz="3200" dirty="0"/>
              <a:t>suggestions and guidance to Ellucian regarding the needs and uses of the PowerCampus software and any integrated systems, for the improvement of the system(s) and for the benefit of the PCUG members;</a:t>
            </a:r>
          </a:p>
          <a:p>
            <a:pPr lvl="1"/>
            <a:r>
              <a:rPr lang="en-US" sz="3200" dirty="0"/>
              <a:t>Foster and improve relationships and lines of communication among PCUG members and between members and Ellucian, and</a:t>
            </a:r>
          </a:p>
          <a:p>
            <a:pPr lvl="1"/>
            <a:r>
              <a:rPr lang="en-US" sz="3200" dirty="0"/>
              <a:t>Provide support, education and information to the PCUG members.</a:t>
            </a:r>
          </a:p>
          <a:p>
            <a:pPr marL="0" indent="0" algn="ctr">
              <a:buNone/>
            </a:pPr>
            <a:endParaRPr lang="en-US" sz="4000"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9</a:t>
            </a:fld>
            <a:endParaRPr lang="en-US"/>
          </a:p>
        </p:txBody>
      </p:sp>
    </p:spTree>
    <p:extLst>
      <p:ext uri="{BB962C8B-B14F-4D97-AF65-F5344CB8AC3E}">
        <p14:creationId xmlns:p14="http://schemas.microsoft.com/office/powerpoint/2010/main" val="267562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normAutofit lnSpcReduction="10000"/>
          </a:bodyPr>
          <a:lstStyle/>
          <a:p>
            <a:r>
              <a:rPr lang="en-US" dirty="0"/>
              <a:t>Presented by: </a:t>
            </a:r>
            <a:r>
              <a:rPr lang="en-US" dirty="0" smtClean="0"/>
              <a:t>Adrian Smith, Director of Administrative and Enrollment Systems</a:t>
            </a:r>
          </a:p>
          <a:p>
            <a:r>
              <a:rPr lang="en-US" dirty="0" smtClean="0"/>
              <a:t>asmith@mcny.edu</a:t>
            </a:r>
            <a:endParaRPr lang="en-US" dirty="0"/>
          </a:p>
          <a:p>
            <a:r>
              <a:rPr lang="en-US" dirty="0" smtClean="0"/>
              <a:t>Metropolitan College of New York</a:t>
            </a:r>
            <a:endParaRPr lang="en-US" dirty="0"/>
          </a:p>
          <a:p>
            <a:r>
              <a:rPr lang="en-US" dirty="0" smtClean="0"/>
              <a:t>June 19, 2015</a:t>
            </a:r>
            <a:endParaRPr lang="en-US" dirty="0"/>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Tree>
    <p:extLst>
      <p:ext uri="{BB962C8B-B14F-4D97-AF65-F5344CB8AC3E}">
        <p14:creationId xmlns:p14="http://schemas.microsoft.com/office/powerpoint/2010/main" val="212205520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66</TotalTime>
  <Words>387</Words>
  <Application>Microsoft Office PowerPoint</Application>
  <PresentationFormat>Custom</PresentationFormat>
  <Paragraphs>75</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Retrospect</vt:lpstr>
      <vt:lpstr>PowerCampus Users Group It’s our community</vt:lpstr>
      <vt:lpstr>PCUG - Purpose</vt:lpstr>
      <vt:lpstr>Officers</vt:lpstr>
      <vt:lpstr>Institution Membership</vt:lpstr>
      <vt:lpstr>PCUG Activities</vt:lpstr>
      <vt:lpstr>How can I get involved?</vt:lpstr>
      <vt:lpstr>How can I get involved?</vt:lpstr>
      <vt:lpstr>What would you like to see in PCUG Discuss events this year?</vt:lpstr>
      <vt:lpstr>Ideas for improvements that fulfill the PCUG Mission?</vt:lpstr>
      <vt:lpstr>Thank you!</vt:lpstr>
    </vt:vector>
  </TitlesOfParts>
  <Company>Alvernia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Tamara.Noecker</dc:creator>
  <cp:lastModifiedBy>ASmith</cp:lastModifiedBy>
  <cp:revision>9</cp:revision>
  <dcterms:created xsi:type="dcterms:W3CDTF">2015-03-11T13:29:00Z</dcterms:created>
  <dcterms:modified xsi:type="dcterms:W3CDTF">2015-06-19T11:53:12Z</dcterms:modified>
</cp:coreProperties>
</file>