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34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35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11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6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70" r:id="rId11"/>
    <p:sldId id="271" r:id="rId12"/>
    <p:sldId id="269" r:id="rId13"/>
    <p:sldId id="273" r:id="rId14"/>
    <p:sldId id="275" r:id="rId15"/>
    <p:sldId id="276" r:id="rId16"/>
    <p:sldId id="277" r:id="rId17"/>
    <p:sldId id="278" r:id="rId18"/>
    <p:sldId id="279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0" r:id="rId27"/>
    <p:sldId id="291" r:id="rId28"/>
    <p:sldId id="292" r:id="rId29"/>
    <p:sldId id="293" r:id="rId30"/>
    <p:sldId id="294" r:id="rId31"/>
    <p:sldId id="297" r:id="rId32"/>
    <p:sldId id="298" r:id="rId33"/>
    <p:sldId id="299" r:id="rId34"/>
    <p:sldId id="300" r:id="rId35"/>
    <p:sldId id="303" r:id="rId36"/>
    <p:sldId id="305" r:id="rId37"/>
    <p:sldId id="306" r:id="rId38"/>
    <p:sldId id="309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8" y="-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211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0C51F-204F-44BC-853B-BDCCD17528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llucian.okta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</a:rPr>
              <a:t>Making the Most of the </a:t>
            </a:r>
            <a:br>
              <a:rPr lang="en-US" sz="4800" b="1" dirty="0" smtClean="0">
                <a:solidFill>
                  <a:schemeClr val="accent2"/>
                </a:solidFill>
              </a:rPr>
            </a:br>
            <a:r>
              <a:rPr lang="en-US" sz="4800" b="1" dirty="0" smtClean="0">
                <a:solidFill>
                  <a:schemeClr val="accent2"/>
                </a:solidFill>
              </a:rPr>
              <a:t>Ellucian Support Center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smtClean="0"/>
              <a:t>Sharon Burman, Software Support Analyst</a:t>
            </a:r>
            <a:endParaRPr lang="en-US" dirty="0"/>
          </a:p>
          <a:p>
            <a:r>
              <a:rPr lang="en-US" dirty="0" smtClean="0"/>
              <a:t>Ellucian</a:t>
            </a:r>
            <a:endParaRPr lang="en-US" dirty="0"/>
          </a:p>
          <a:p>
            <a:r>
              <a:rPr lang="en-US" dirty="0" smtClean="0"/>
              <a:t>June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42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Introduction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2000"/>
              </a:spcBef>
              <a:buFont typeface="Arial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2000"/>
              </a:spcBef>
              <a:buFont typeface="Arial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session will provide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demonstration of the Ellucian Support Center and will include tips on how to effectively navigate and search the system. </a:t>
            </a:r>
          </a:p>
          <a:p>
            <a:pPr marL="342900" indent="-342900">
              <a:spcBef>
                <a:spcPts val="2000"/>
              </a:spcBef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Topics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include: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spcBef>
                <a:spcPts val="2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to use customer self-help and knowledge repository </a:t>
            </a:r>
          </a:p>
          <a:p>
            <a:pPr marL="622300" lvl="1" indent="-342900">
              <a:spcBef>
                <a:spcPts val="2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to search for specific CRs, Doc, Articles etc. </a:t>
            </a:r>
          </a:p>
          <a:p>
            <a:pPr marL="622300" lvl="1" indent="-342900">
              <a:spcBef>
                <a:spcPts val="2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to work effectively with the Action Line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PCNEAT 2015: It’s New York Sweet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7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Agenda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1.  What is the Ellucian Support Center?</a:t>
            </a:r>
          </a:p>
          <a:p>
            <a:r>
              <a:rPr lang="en-US" dirty="0" smtClean="0"/>
              <a:t>2.  Ellucian Support Center Navigation</a:t>
            </a:r>
          </a:p>
          <a:p>
            <a:r>
              <a:rPr lang="en-US" dirty="0" smtClean="0"/>
              <a:t>3.  Searching for Articles, Defects, Documentation, etc.</a:t>
            </a:r>
          </a:p>
          <a:p>
            <a:r>
              <a:rPr lang="en-US" dirty="0" smtClean="0"/>
              <a:t>4.  Effectively working with the Action Line</a:t>
            </a:r>
          </a:p>
          <a:p>
            <a:r>
              <a:rPr lang="en-US" dirty="0" smtClean="0"/>
              <a:t>5.  Submitting, Promoting, and Demoting Ideas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What is the </a:t>
            </a:r>
            <a:r>
              <a:rPr lang="en-US" dirty="0">
                <a:solidFill>
                  <a:schemeClr val="accent2"/>
                </a:solidFill>
              </a:rPr>
              <a:t>Ellucian Support </a:t>
            </a:r>
            <a:r>
              <a:rPr lang="en-US" dirty="0" smtClean="0">
                <a:solidFill>
                  <a:schemeClr val="accent2"/>
                </a:solidFill>
              </a:rPr>
              <a:t>Center?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Bef>
                <a:spcPts val="2000"/>
              </a:spcBef>
              <a:buFont typeface="Arial"/>
              <a:buChar char="•"/>
            </a:pPr>
            <a:r>
              <a:rPr lang="en-US" dirty="0"/>
              <a:t>The Support Site for ALL Ellucian </a:t>
            </a:r>
            <a:r>
              <a:rPr lang="en-US" dirty="0" smtClean="0"/>
              <a:t>Clients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 smtClean="0"/>
              <a:t>	</a:t>
            </a:r>
            <a:r>
              <a:rPr lang="en-US" b="1" dirty="0">
                <a:solidFill>
                  <a:srgbClr val="C00000"/>
                </a:solidFill>
                <a:hlinkClick r:id="rId2"/>
              </a:rPr>
              <a:t> https://ellucian.okta.com/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(or from the Ellucian web site)</a:t>
            </a:r>
          </a:p>
          <a:p>
            <a:pPr marL="342900" indent="-342900">
              <a:spcBef>
                <a:spcPts val="2000"/>
              </a:spcBef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dirty="0"/>
              <a:t>Repository for: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Knowledge Articles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Documentation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Change Requests (Defects and Enhancements)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Ideas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Support Cases</a:t>
            </a:r>
          </a:p>
          <a:p>
            <a:pPr marL="622300" lvl="1" indent="-342900">
              <a:spcBef>
                <a:spcPts val="1200"/>
              </a:spcBef>
            </a:pPr>
            <a:r>
              <a:rPr lang="en-US" dirty="0"/>
              <a:t>Links to Download Code</a:t>
            </a:r>
            <a:r>
              <a:rPr lang="en-US" dirty="0" smtClean="0"/>
              <a:t>, </a:t>
            </a:r>
            <a:r>
              <a:rPr lang="en-US" dirty="0" err="1"/>
              <a:t>eCommunities</a:t>
            </a:r>
            <a:r>
              <a:rPr lang="en-US" dirty="0"/>
              <a:t>, Ellucian Forums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Navigation:  The </a:t>
            </a:r>
            <a:r>
              <a:rPr lang="en-US" dirty="0">
                <a:solidFill>
                  <a:schemeClr val="accent2"/>
                </a:solidFill>
              </a:rPr>
              <a:t>Home Tab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05" y="1816483"/>
            <a:ext cx="8823219" cy="442954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598090" y="2019869"/>
            <a:ext cx="1924334" cy="341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20872" y="3548418"/>
            <a:ext cx="3766782" cy="9826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357349" y="5377218"/>
            <a:ext cx="3630305" cy="8688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699204" y="2620370"/>
            <a:ext cx="1521667" cy="36256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792873" y="3684896"/>
            <a:ext cx="192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How to video clips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772401" y="5486400"/>
            <a:ext cx="825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Tips</a:t>
            </a:r>
            <a:endParaRPr lang="en-US" b="1" dirty="0"/>
          </a:p>
        </p:txBody>
      </p:sp>
      <p:sp>
        <p:nvSpPr>
          <p:cNvPr id="21" name="Left Arrow 20"/>
          <p:cNvSpPr/>
          <p:nvPr/>
        </p:nvSpPr>
        <p:spPr>
          <a:xfrm>
            <a:off x="7096836" y="3684896"/>
            <a:ext cx="539087" cy="369332"/>
          </a:xfrm>
          <a:prstGeom prst="lef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/>
          <p:cNvSpPr/>
          <p:nvPr/>
        </p:nvSpPr>
        <p:spPr>
          <a:xfrm>
            <a:off x="7096836" y="5486400"/>
            <a:ext cx="539087" cy="369332"/>
          </a:xfrm>
          <a:prstGeom prst="lef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7902054" y="2019869"/>
            <a:ext cx="586853" cy="341193"/>
          </a:xfrm>
          <a:prstGeom prst="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237027" y="2019869"/>
            <a:ext cx="15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Global Search</a:t>
            </a:r>
            <a:endParaRPr lang="en-US" b="1" dirty="0"/>
          </a:p>
        </p:txBody>
      </p:sp>
      <p:sp>
        <p:nvSpPr>
          <p:cNvPr id="25" name="Right Arrow 24"/>
          <p:cNvSpPr/>
          <p:nvPr/>
        </p:nvSpPr>
        <p:spPr>
          <a:xfrm>
            <a:off x="1132763" y="2266371"/>
            <a:ext cx="535761" cy="354842"/>
          </a:xfrm>
          <a:prstGeom prst="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23081" y="2225428"/>
            <a:ext cx="709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Tabs</a:t>
            </a:r>
            <a:endParaRPr lang="en-US" b="1" dirty="0"/>
          </a:p>
        </p:txBody>
      </p:sp>
      <p:sp>
        <p:nvSpPr>
          <p:cNvPr id="27" name="Right Arrow 26"/>
          <p:cNvSpPr/>
          <p:nvPr/>
        </p:nvSpPr>
        <p:spPr>
          <a:xfrm>
            <a:off x="1027079" y="4089590"/>
            <a:ext cx="641445" cy="401944"/>
          </a:xfrm>
          <a:prstGeom prst="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0" y="3967396"/>
            <a:ext cx="996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Left Sidebar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586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Finding Information in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the Ellucian Support Center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23838"/>
            <a:ext cx="73152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61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Strings of Words Without Quotes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Enter:  transfer courses and </a:t>
            </a:r>
            <a:r>
              <a:rPr lang="en-US" dirty="0" err="1" smtClean="0"/>
              <a:t>prereqs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94" y="2441408"/>
            <a:ext cx="92964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69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Strings of Words Without Quotes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8</a:t>
            </a:fld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408" y="1863559"/>
            <a:ext cx="895350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64408" y="3002507"/>
            <a:ext cx="1506088" cy="9041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7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Strings of Words With Quotes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157413"/>
            <a:ext cx="86677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62125" y="3429000"/>
            <a:ext cx="1294974" cy="7608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4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Using an Exact Object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Enter:  </a:t>
            </a:r>
            <a:r>
              <a:rPr lang="en-US" dirty="0" err="1" smtClean="0"/>
              <a:t>prereq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10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295525"/>
            <a:ext cx="93345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Using an Exact Object Value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34" y="1865835"/>
            <a:ext cx="902970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5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Searching with and without Wildcards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Wildcards:</a:t>
            </a:r>
          </a:p>
          <a:p>
            <a:pPr lvl="1" indent="0">
              <a:buNone/>
            </a:pPr>
            <a:r>
              <a:rPr lang="en-US" b="1" dirty="0"/>
              <a:t>?</a:t>
            </a:r>
            <a:r>
              <a:rPr lang="en-US" dirty="0"/>
              <a:t> = Single-character wildcard</a:t>
            </a:r>
          </a:p>
          <a:p>
            <a:pPr lvl="1" indent="0">
              <a:buNone/>
            </a:pPr>
            <a:r>
              <a:rPr lang="en-US" b="1" dirty="0"/>
              <a:t>*</a:t>
            </a:r>
            <a:r>
              <a:rPr lang="en-US" dirty="0"/>
              <a:t> = Multiple-character wildcard</a:t>
            </a:r>
          </a:p>
          <a:p>
            <a:endParaRPr lang="en-US" dirty="0"/>
          </a:p>
          <a:p>
            <a:r>
              <a:rPr lang="en-US" dirty="0"/>
              <a:t>The following examples will demonstrate the difference between:</a:t>
            </a:r>
          </a:p>
          <a:p>
            <a:pPr marL="282575"/>
            <a:r>
              <a:rPr lang="en-US" dirty="0" smtClean="0"/>
              <a:t>“Release 8.6.1”</a:t>
            </a:r>
            <a:endParaRPr lang="en-US" dirty="0"/>
          </a:p>
          <a:p>
            <a:pPr marL="282575"/>
            <a:r>
              <a:rPr lang="en-US" dirty="0" smtClean="0"/>
              <a:t>“Release 8.??”</a:t>
            </a:r>
            <a:endParaRPr lang="en-US" dirty="0"/>
          </a:p>
          <a:p>
            <a:pPr marL="282575"/>
            <a:r>
              <a:rPr lang="en-US" dirty="0" smtClean="0"/>
              <a:t>“Release 8*”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5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Using a Single-Character Wildcard (?)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66" y="2071298"/>
            <a:ext cx="6430273" cy="35342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142699" y="3152633"/>
            <a:ext cx="1473958" cy="8598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203510" y="2511188"/>
            <a:ext cx="1091821" cy="395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Using a Multi-Character Wildcard (*)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18" y="2023939"/>
            <a:ext cx="6535063" cy="382005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14318" y="3193576"/>
            <a:ext cx="1525169" cy="7403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17158" y="2442949"/>
            <a:ext cx="982639" cy="395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5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Global Search – Other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You can also use:</a:t>
            </a:r>
          </a:p>
          <a:p>
            <a:pPr marL="622300" lvl="1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AND:  </a:t>
            </a:r>
            <a:r>
              <a:rPr lang="en-US" dirty="0" err="1"/>
              <a:t>xxxxx</a:t>
            </a:r>
            <a:r>
              <a:rPr lang="en-US" dirty="0"/>
              <a:t> AND </a:t>
            </a:r>
            <a:r>
              <a:rPr lang="en-US" dirty="0" err="1"/>
              <a:t>yyyyy</a:t>
            </a:r>
            <a:endParaRPr lang="en-US" dirty="0"/>
          </a:p>
          <a:p>
            <a:pPr marL="622300" lvl="1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OR:  </a:t>
            </a:r>
            <a:r>
              <a:rPr lang="en-US" dirty="0" err="1"/>
              <a:t>xxxxx</a:t>
            </a:r>
            <a:r>
              <a:rPr lang="en-US" dirty="0"/>
              <a:t> OR </a:t>
            </a:r>
            <a:r>
              <a:rPr lang="en-US" dirty="0" err="1"/>
              <a:t>xxxxx</a:t>
            </a:r>
            <a:endParaRPr lang="en-US" dirty="0"/>
          </a:p>
          <a:p>
            <a:pPr marL="622300" lvl="1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AND NOT:  </a:t>
            </a:r>
            <a:r>
              <a:rPr lang="en-US" dirty="0" err="1"/>
              <a:t>xxxxx</a:t>
            </a:r>
            <a:r>
              <a:rPr lang="en-US" dirty="0"/>
              <a:t> AND NOT </a:t>
            </a:r>
            <a:r>
              <a:rPr lang="en-US" dirty="0" err="1"/>
              <a:t>yyyy</a:t>
            </a:r>
            <a:endParaRPr lang="en-US" dirty="0"/>
          </a:p>
          <a:p>
            <a:pPr marL="622300" lvl="1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Parentheses ():  (</a:t>
            </a:r>
            <a:r>
              <a:rPr lang="en-US" dirty="0" err="1"/>
              <a:t>xxxxx</a:t>
            </a:r>
            <a:r>
              <a:rPr lang="en-US" dirty="0"/>
              <a:t> AND </a:t>
            </a:r>
            <a:r>
              <a:rPr lang="en-US" dirty="0" err="1"/>
              <a:t>yyyyy</a:t>
            </a:r>
            <a:r>
              <a:rPr lang="en-US" dirty="0"/>
              <a:t>) OR zzzz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Article Features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PCNEAT 2015: It’s New York Sweet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68" y="2063055"/>
            <a:ext cx="5620535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7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Article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17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92" y="1845433"/>
            <a:ext cx="947737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48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Article Features:  Email this Page</a:t>
            </a:r>
            <a:r>
              <a:rPr lang="en-US" dirty="0" smtClean="0">
                <a:solidFill>
                  <a:schemeClr val="accent2"/>
                </a:solidFill>
              </a:rPr>
              <a:t>, Attachments, Follow, Rate, </a:t>
            </a:r>
            <a:r>
              <a:rPr lang="en-US" dirty="0" err="1" smtClean="0">
                <a:solidFill>
                  <a:schemeClr val="accent2"/>
                </a:solidFill>
              </a:rPr>
              <a:t>Properies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96084" y="2197290"/>
            <a:ext cx="873456" cy="28660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94" y="1744204"/>
            <a:ext cx="9288172" cy="44869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6318914" y="2197291"/>
            <a:ext cx="900752" cy="3957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93325" y="6045958"/>
            <a:ext cx="2497541" cy="1851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3325" y="3125337"/>
            <a:ext cx="7669341" cy="35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2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Change Request Filtering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19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316" y="2409683"/>
            <a:ext cx="26860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8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Filtering Options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PCNEAT 2015: It’s New York Sweet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20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421" y="1846263"/>
            <a:ext cx="7021483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121624" y="3439236"/>
            <a:ext cx="2033516" cy="3138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Change Request Filters – Uses “Contains”, No Wildcards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22" y="1846263"/>
            <a:ext cx="8416082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75463" y="3016155"/>
            <a:ext cx="6168788" cy="16513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Advanced Change Request Filtering – Accessed via </a:t>
            </a:r>
            <a:r>
              <a:rPr lang="en-US" dirty="0" smtClean="0">
                <a:solidFill>
                  <a:schemeClr val="accent2"/>
                </a:solidFill>
              </a:rPr>
              <a:t>Views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22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550" y="1847570"/>
            <a:ext cx="9307225" cy="4020111"/>
          </a:xfrm>
        </p:spPr>
      </p:pic>
      <p:sp>
        <p:nvSpPr>
          <p:cNvPr id="9" name="Rectangle 8"/>
          <p:cNvSpPr/>
          <p:nvPr/>
        </p:nvSpPr>
        <p:spPr>
          <a:xfrm>
            <a:off x="3548418" y="2811439"/>
            <a:ext cx="3316406" cy="5459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Advanced Change Request Filtering – Must Press GO 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56" y="1976175"/>
            <a:ext cx="9231014" cy="37629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4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Advanced Change Request Filtering – Filter Multiple Columns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175" y="1846263"/>
            <a:ext cx="7099975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Advanced Change Request Filtering – Display Applied </a:t>
            </a:r>
            <a:r>
              <a:rPr lang="en-US" dirty="0" smtClean="0">
                <a:solidFill>
                  <a:schemeClr val="accent2"/>
                </a:solidFill>
              </a:rPr>
              <a:t>Filters/Clear Filter Data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25</a:t>
            </a:fld>
            <a:endParaRPr lang="en-US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77" y="1808362"/>
            <a:ext cx="5813331" cy="4493467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019" y="2314418"/>
            <a:ext cx="5677693" cy="111458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59857" y="6005015"/>
            <a:ext cx="1815151" cy="2968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Documentation Libraries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26</a:t>
            </a:fld>
            <a:endParaRPr lang="en-US"/>
          </a:p>
        </p:txBody>
      </p:sp>
      <p:pic>
        <p:nvPicPr>
          <p:cNvPr id="3077" name="Picture 5" descr="https://c1.staticflickr.com/1/130/376152628_249e3630c0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867" y="2543056"/>
            <a:ext cx="455295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07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Documentation Libraries Tab</a:t>
            </a: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993" y="1846263"/>
            <a:ext cx="6630340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Documentation Libraries – Featured Content</a:t>
            </a: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369" y="2138123"/>
            <a:ext cx="5277587" cy="343900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Documentation Libraries – Content Search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29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98" y="1846263"/>
            <a:ext cx="5321730" cy="4022725"/>
          </a:xfrm>
        </p:spPr>
      </p:pic>
    </p:spTree>
    <p:extLst>
      <p:ext uri="{BB962C8B-B14F-4D97-AF65-F5344CB8AC3E}">
        <p14:creationId xmlns:p14="http://schemas.microsoft.com/office/powerpoint/2010/main" val="15760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Documentation Libraries – Content Search Filters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08" y="1846263"/>
            <a:ext cx="7100909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2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My Documentation Libraries - Subscribe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00" y="1846263"/>
            <a:ext cx="6912925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84394" y="4203510"/>
            <a:ext cx="2238233" cy="818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Case Management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306" y="2277576"/>
            <a:ext cx="40005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91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Create New </a:t>
            </a:r>
            <a:r>
              <a:rPr lang="en-US" dirty="0" smtClean="0">
                <a:solidFill>
                  <a:schemeClr val="accent2"/>
                </a:solidFill>
              </a:rPr>
              <a:t>Case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94" y="2276254"/>
            <a:ext cx="6887537" cy="316274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38734" y="3821373"/>
            <a:ext cx="1296538" cy="204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001301" y="4995081"/>
            <a:ext cx="1173708" cy="341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Create a Case – Step 1: Product Selection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823" y="3063920"/>
            <a:ext cx="3953427" cy="318179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34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29" y="1786349"/>
            <a:ext cx="4172533" cy="3258005"/>
          </a:xfrm>
          <a:prstGeom prst="rect">
            <a:avLst/>
          </a:prstGeom>
        </p:spPr>
      </p:pic>
      <p:sp>
        <p:nvSpPr>
          <p:cNvPr id="8" name="Left-Up Arrow 7"/>
          <p:cNvSpPr/>
          <p:nvPr/>
        </p:nvSpPr>
        <p:spPr>
          <a:xfrm>
            <a:off x="5652288" y="2990155"/>
            <a:ext cx="850392" cy="850392"/>
          </a:xfrm>
          <a:prstGeom prst="leftUp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82512" y="1969490"/>
            <a:ext cx="300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anything other than Self-Service, be sure to select </a:t>
            </a:r>
            <a:r>
              <a:rPr lang="en-US" b="1" dirty="0" smtClean="0"/>
              <a:t>General</a:t>
            </a:r>
            <a:r>
              <a:rPr lang="en-US" dirty="0" smtClean="0"/>
              <a:t> for Product Name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10529247" y="2990155"/>
            <a:ext cx="498144" cy="967696"/>
          </a:xfrm>
          <a:prstGeom prst="down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194878" y="1969490"/>
            <a:ext cx="1119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Incorrect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256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Create a Case: Select Priority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35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169" y="2007714"/>
            <a:ext cx="54292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42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Create a Case – DO NOT Modify the For Ellucian Use Only Section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36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47" y="1846263"/>
            <a:ext cx="3369032" cy="4022725"/>
          </a:xfrm>
        </p:spPr>
      </p:pic>
      <p:sp>
        <p:nvSpPr>
          <p:cNvPr id="9" name="Rectangle 8"/>
          <p:cNvSpPr/>
          <p:nvPr/>
        </p:nvSpPr>
        <p:spPr>
          <a:xfrm>
            <a:off x="4462818" y="4626591"/>
            <a:ext cx="3193576" cy="11873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Create a New Case:  Submit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585" y="1969093"/>
            <a:ext cx="4389184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3313" y="2442949"/>
            <a:ext cx="2019869" cy="464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69242" y="2442949"/>
            <a:ext cx="31253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Include as many details as possible.  For example: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Screen shots</a:t>
            </a:r>
          </a:p>
          <a:p>
            <a:pPr marL="342900" indent="-342900">
              <a:buAutoNum type="arabicPeriod"/>
            </a:pPr>
            <a:r>
              <a:rPr lang="en-US" dirty="0" smtClean="0"/>
              <a:t>Path/Steps taken, if known.</a:t>
            </a:r>
          </a:p>
          <a:p>
            <a:pPr marL="342900" indent="-342900">
              <a:buAutoNum type="arabicPeriod"/>
            </a:pPr>
            <a:r>
              <a:rPr lang="en-US" dirty="0" smtClean="0"/>
              <a:t>Log files</a:t>
            </a:r>
          </a:p>
          <a:p>
            <a:pPr marL="342900" lvl="0" indent="-342900">
              <a:buFontTx/>
              <a:buAutoNum type="arabicPeriod"/>
            </a:pPr>
            <a:r>
              <a:rPr lang="en-US" dirty="0"/>
              <a:t>If there is any PII, use Confidential Attachments and Notes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22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Ways to Access </a:t>
            </a:r>
            <a:r>
              <a:rPr lang="en-US" dirty="0">
                <a:solidFill>
                  <a:schemeClr val="accent2"/>
                </a:solidFill>
              </a:rPr>
              <a:t>an Existing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 From </a:t>
            </a:r>
            <a:r>
              <a:rPr lang="en-US" dirty="0"/>
              <a:t>Recent </a:t>
            </a:r>
            <a:r>
              <a:rPr lang="en-US" dirty="0" smtClean="0"/>
              <a:t>Items</a:t>
            </a:r>
          </a:p>
          <a:p>
            <a:r>
              <a:rPr lang="en-US" dirty="0" smtClean="0"/>
              <a:t>2.  Using </a:t>
            </a:r>
            <a:r>
              <a:rPr lang="en-US" dirty="0"/>
              <a:t>Global </a:t>
            </a:r>
            <a:r>
              <a:rPr lang="en-US" dirty="0" smtClean="0"/>
              <a:t>Search</a:t>
            </a:r>
          </a:p>
          <a:p>
            <a:r>
              <a:rPr lang="en-US" dirty="0" smtClean="0"/>
              <a:t>3.  </a:t>
            </a:r>
            <a:r>
              <a:rPr lang="en-US" dirty="0"/>
              <a:t>Through the Cases Tab Using </a:t>
            </a:r>
            <a:r>
              <a:rPr lang="en-US" dirty="0" smtClean="0"/>
              <a:t>Views</a:t>
            </a:r>
          </a:p>
          <a:p>
            <a:r>
              <a:rPr lang="en-US" dirty="0" smtClean="0"/>
              <a:t>4.  </a:t>
            </a:r>
            <a:r>
              <a:rPr lang="en-US" dirty="0"/>
              <a:t>Using Case Number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Please Complete the Ellucian Client Support Survey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29" y="2123833"/>
            <a:ext cx="9250067" cy="346758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3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Ideas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40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061" y="2247900"/>
            <a:ext cx="2416969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0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Suggest and Vote on Potential Product Enhancements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62" y="1846263"/>
            <a:ext cx="5035202" cy="40227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Important Notes about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Ellucian Support Center User Can …</a:t>
            </a:r>
          </a:p>
          <a:p>
            <a:pPr marL="622300" lvl="1" indent="-342900">
              <a:buFont typeface="Arial" panose="020B0604020202020204" pitchFamily="34" charset="0"/>
              <a:buChar char="•"/>
            </a:pPr>
            <a:r>
              <a:rPr lang="en-US" dirty="0"/>
              <a:t>View, Create and Comment on Any Idea</a:t>
            </a:r>
          </a:p>
          <a:p>
            <a:pPr marL="622300" lvl="1" indent="-342900">
              <a:buFont typeface="Arial" panose="020B0604020202020204" pitchFamily="34" charset="0"/>
              <a:buChar char="•"/>
            </a:pPr>
            <a:r>
              <a:rPr lang="en-US" dirty="0"/>
              <a:t>Vote For (Promote) or Against (Demote) a Particular Idea Only Once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Ideas are reviewed and </a:t>
            </a:r>
            <a:r>
              <a:rPr lang="en-US" dirty="0" smtClean="0"/>
              <a:t>prioritized </a:t>
            </a:r>
            <a:r>
              <a:rPr lang="en-US" dirty="0"/>
              <a:t>regularly.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Only the Product Owner can change an Idea into </a:t>
            </a:r>
            <a:r>
              <a:rPr lang="en-US" dirty="0" smtClean="0"/>
              <a:t>a Change </a:t>
            </a:r>
            <a:r>
              <a:rPr lang="en-US" dirty="0"/>
              <a:t>Request-Enhancement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6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Use </a:t>
            </a:r>
            <a:r>
              <a:rPr lang="en-US" dirty="0"/>
              <a:t>Global Search to find Change Requests, Doc, Articles, etc.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quotes around strings:  “</a:t>
            </a:r>
            <a:r>
              <a:rPr lang="en-US" dirty="0" err="1"/>
              <a:t>xxxxx</a:t>
            </a:r>
            <a:r>
              <a:rPr lang="en-US" dirty="0"/>
              <a:t> </a:t>
            </a:r>
            <a:r>
              <a:rPr lang="en-US" dirty="0" err="1"/>
              <a:t>yyyy</a:t>
            </a:r>
            <a:r>
              <a:rPr lang="en-US" dirty="0"/>
              <a:t> </a:t>
            </a:r>
            <a:r>
              <a:rPr lang="en-US" dirty="0" err="1"/>
              <a:t>zzzzz</a:t>
            </a:r>
            <a:r>
              <a:rPr lang="en-US" dirty="0"/>
              <a:t>”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Wild Cards:  * and ?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AND, OR, AND NOT and parentheses ( )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Pin frequently searched categories to the top of the list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Summary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Use Filters on Change Requests and Cases to search using multiple criteria.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Use Documentation Libraries to Download Ellucian-authored Documentation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Find the Ellucian Product Calendar under Featured Content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Content Search and Type to find specific types of Documents for a product.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Subscribe to a Documentation Library to receive email notifications of new postings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Summary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Use Cases to effectively communicate with the Action Line.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Set the appropriate priority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Provide a detailed description and attachments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“Confidential Attachments &amp; Notes” for PII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Use “OK to Close” or Comments to notify Action Line to close a case.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Follow a colleague’s case to receive notifications of updates.</a:t>
            </a:r>
          </a:p>
          <a:p>
            <a:pPr marL="6223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Complete the Ellucian Client Support Survey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dirty="0"/>
              <a:t>Use Ideas to request, promote or demote proposed product enhancements.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6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Questions &amp; Answers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t>46</a:t>
            </a:fld>
            <a:endParaRPr lang="en-US"/>
          </a:p>
        </p:txBody>
      </p:sp>
      <p:pic>
        <p:nvPicPr>
          <p:cNvPr id="6146" name="Picture 2" descr="http://academicdepartments.musc.edu/sebin/l/o/question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859" y="2043113"/>
            <a:ext cx="26098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3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7440</TotalTime>
  <Words>1129</Words>
  <Application>Microsoft Office PowerPoint</Application>
  <PresentationFormat>Custom</PresentationFormat>
  <Paragraphs>221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Retrospect</vt:lpstr>
      <vt:lpstr>Making the Most of the  Ellucian Support Center</vt:lpstr>
      <vt:lpstr>Introduction </vt:lpstr>
      <vt:lpstr>Agenda</vt:lpstr>
      <vt:lpstr>What is the Ellucian Support Center?</vt:lpstr>
      <vt:lpstr>Navigation:  The Home Tab</vt:lpstr>
      <vt:lpstr>Finding Information in  the Ellucian Support Center</vt:lpstr>
      <vt:lpstr>Global Search – Strings of Words Without Quotes</vt:lpstr>
      <vt:lpstr>Global Search – Strings of Words Without Quotes Results</vt:lpstr>
      <vt:lpstr>Global Search – Strings of Words With Quotes</vt:lpstr>
      <vt:lpstr>Global Search – Using an Exact Object Value</vt:lpstr>
      <vt:lpstr>Global Search – Using an Exact Object Value Results</vt:lpstr>
      <vt:lpstr>Global Search – Searching with and without Wildcards</vt:lpstr>
      <vt:lpstr>Global Search – Using a Single-Character Wildcard (?) Results</vt:lpstr>
      <vt:lpstr>Global Search – Using a Multi-Character Wildcard (*) Results</vt:lpstr>
      <vt:lpstr>Global Search – Other Operators</vt:lpstr>
      <vt:lpstr>Article Features</vt:lpstr>
      <vt:lpstr>Article Results</vt:lpstr>
      <vt:lpstr>Article Features:  Email this Page, Attachments, Follow, Rate, Properies</vt:lpstr>
      <vt:lpstr>Change Request Filtering</vt:lpstr>
      <vt:lpstr>Filtering Options</vt:lpstr>
      <vt:lpstr>Change Request Filters – Uses “Contains”, No Wildcards</vt:lpstr>
      <vt:lpstr>Advanced Change Request Filtering – Accessed via Views </vt:lpstr>
      <vt:lpstr>Advanced Change Request Filtering – Must Press GO </vt:lpstr>
      <vt:lpstr>Advanced Change Request Filtering – Filter Multiple Columns</vt:lpstr>
      <vt:lpstr>Advanced Change Request Filtering – Display Applied Filters/Clear Filter Data</vt:lpstr>
      <vt:lpstr>Documentation Libraries</vt:lpstr>
      <vt:lpstr>Documentation Libraries Tab</vt:lpstr>
      <vt:lpstr>Documentation Libraries – Featured Content</vt:lpstr>
      <vt:lpstr>Documentation Libraries – Content Search</vt:lpstr>
      <vt:lpstr>Documentation Libraries – Content Search Filters</vt:lpstr>
      <vt:lpstr>My Documentation Libraries - Subscribe</vt:lpstr>
      <vt:lpstr>Case Management</vt:lpstr>
      <vt:lpstr>Create New Case</vt:lpstr>
      <vt:lpstr>Create a Case – Step 1: Product Selection</vt:lpstr>
      <vt:lpstr>Create a Case: Select Priority</vt:lpstr>
      <vt:lpstr>Create a Case – DO NOT Modify the For Ellucian Use Only Section </vt:lpstr>
      <vt:lpstr>Create a New Case:  Submit</vt:lpstr>
      <vt:lpstr>Ways to Access an Existing Case</vt:lpstr>
      <vt:lpstr>Please Complete the Ellucian Client Support Survey</vt:lpstr>
      <vt:lpstr>Ideas</vt:lpstr>
      <vt:lpstr>Suggest and Vote on Potential Product Enhancements</vt:lpstr>
      <vt:lpstr>Important Notes about Ideas</vt:lpstr>
      <vt:lpstr>Summary</vt:lpstr>
      <vt:lpstr>Summary - Continued</vt:lpstr>
      <vt:lpstr>Summary - Continued</vt:lpstr>
      <vt:lpstr>Questions &amp; Answers</vt:lpstr>
    </vt:vector>
  </TitlesOfParts>
  <Company>Alvernia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Sharon Burman</cp:lastModifiedBy>
  <cp:revision>76</cp:revision>
  <dcterms:created xsi:type="dcterms:W3CDTF">2015-03-11T13:29:00Z</dcterms:created>
  <dcterms:modified xsi:type="dcterms:W3CDTF">2015-06-18T13:07:57Z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-1875465933</vt:i4>
  </property>
  <property fmtid="{D5CDD505-2E9C-101B-9397-08002B2CF9AE}" pid="3" name="_NewReviewCycle">
    <vt:lpwstr/>
  </property>
  <property fmtid="{D5CDD505-2E9C-101B-9397-08002B2CF9AE}" pid="4" name="_EmailSubject">
    <vt:lpwstr>my ppt</vt:lpwstr>
  </property>
  <property fmtid="{D5CDD505-2E9C-101B-9397-08002B2CF9AE}" pid="5" name="_AuthorEmail">
    <vt:lpwstr>Sharon.Burman@ellucian.com</vt:lpwstr>
  </property>
  <property fmtid="{D5CDD505-2E9C-101B-9397-08002B2CF9AE}" pid="6" name="_AuthorEmailDisplayName">
    <vt:lpwstr>Burman, Sharon</vt:lpwstr>
  </property>
</Properties>
</file>