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pptx" ContentType="application/vnd.openxmlformats-officedocument.presentationml.presentation"/>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0"/>
  </p:notesMasterIdLst>
  <p:sldIdLst>
    <p:sldId id="256" r:id="rId2"/>
    <p:sldId id="305" r:id="rId3"/>
    <p:sldId id="263" r:id="rId4"/>
    <p:sldId id="265" r:id="rId5"/>
    <p:sldId id="268" r:id="rId6"/>
    <p:sldId id="275" r:id="rId7"/>
    <p:sldId id="272" r:id="rId8"/>
    <p:sldId id="277" r:id="rId9"/>
    <p:sldId id="278" r:id="rId10"/>
    <p:sldId id="282" r:id="rId11"/>
    <p:sldId id="286" r:id="rId12"/>
    <p:sldId id="290" r:id="rId13"/>
    <p:sldId id="292" r:id="rId14"/>
    <p:sldId id="295" r:id="rId15"/>
    <p:sldId id="299" r:id="rId16"/>
    <p:sldId id="303" r:id="rId17"/>
    <p:sldId id="306" r:id="rId18"/>
    <p:sldId id="30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51602" autoAdjust="0"/>
  </p:normalViewPr>
  <p:slideViewPr>
    <p:cSldViewPr snapToGrid="0">
      <p:cViewPr varScale="1">
        <p:scale>
          <a:sx n="37" d="100"/>
          <a:sy n="37" d="100"/>
        </p:scale>
        <p:origin x="1584" y="54"/>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87" d="100"/>
          <a:sy n="87" d="100"/>
        </p:scale>
        <p:origin x="2856"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3324A3-5569-4742-8262-F07B6F4BF25A}" type="datetimeFigureOut">
              <a:rPr lang="en-US" smtClean="0"/>
              <a:t>6/19/2015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E0C51F-204F-44BC-853B-BDCCD17528D4}" type="slidenum">
              <a:rPr lang="en-US" smtClean="0"/>
              <a:t>‹#›</a:t>
            </a:fld>
            <a:endParaRPr lang="en-US"/>
          </a:p>
        </p:txBody>
      </p:sp>
    </p:spTree>
    <p:extLst>
      <p:ext uri="{BB962C8B-B14F-4D97-AF65-F5344CB8AC3E}">
        <p14:creationId xmlns:p14="http://schemas.microsoft.com/office/powerpoint/2010/main" val="3823398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E0C51F-204F-44BC-853B-BDCCD17528D4}" type="slidenum">
              <a:rPr lang="en-US" smtClean="0"/>
              <a:t>1</a:t>
            </a:fld>
            <a:endParaRPr lang="en-US"/>
          </a:p>
        </p:txBody>
      </p:sp>
    </p:spTree>
    <p:extLst>
      <p:ext uri="{BB962C8B-B14F-4D97-AF65-F5344CB8AC3E}">
        <p14:creationId xmlns:p14="http://schemas.microsoft.com/office/powerpoint/2010/main" val="2877913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Topics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smtClean="0">
                <a:latin typeface="Calibri" panose="020F0502020204030204" pitchFamily="34" charset="0"/>
              </a:rPr>
              <a:t>This session is a review of Dunwoody’s experience with the Ellucian Health Check. The topics we shall cover today include why we decided to conduct the Health Check, what happened during the Health Check, and what we did with the results we received from it.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B0E0C51F-204F-44BC-853B-BDCCD17528D4}" type="slidenum">
              <a:rPr lang="en-US" smtClean="0"/>
              <a:t>2</a:t>
            </a:fld>
            <a:endParaRPr lang="en-US"/>
          </a:p>
        </p:txBody>
      </p:sp>
    </p:spTree>
    <p:extLst>
      <p:ext uri="{BB962C8B-B14F-4D97-AF65-F5344CB8AC3E}">
        <p14:creationId xmlns:p14="http://schemas.microsoft.com/office/powerpoint/2010/main" val="1039280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smtClean="0">
                <a:latin typeface="Calibri" panose="020F0502020204030204" pitchFamily="34" charset="0"/>
              </a:rPr>
              <a:t>About Dunwoody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i="0" u="none" strike="noStrike" baseline="0" dirty="0" smtClean="0">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smtClean="0">
                <a:latin typeface="+mn-lt"/>
              </a:rPr>
              <a:t>Dunwoody College of Technology is a private, not-for-profit, endowed institution of higher education founded in 1914 in Minneapolis, MN. We are the only not-for-profit technical college in the Upper Midwest. </a:t>
            </a:r>
            <a:r>
              <a:rPr lang="en-US" sz="1200" dirty="0" smtClean="0">
                <a:latin typeface="+mn-lt"/>
              </a:rPr>
              <a:t>We offer </a:t>
            </a:r>
            <a:r>
              <a:rPr lang="en-US" sz="1200" baseline="0" dirty="0" smtClean="0">
                <a:latin typeface="+mn-lt"/>
              </a:rPr>
              <a:t>28 </a:t>
            </a:r>
            <a:r>
              <a:rPr lang="en-US" sz="1200" b="0" i="0" kern="1200" dirty="0" smtClean="0">
                <a:solidFill>
                  <a:schemeClr val="tx1"/>
                </a:solidFill>
                <a:effectLst/>
                <a:latin typeface="+mn-lt"/>
                <a:ea typeface="+mn-ea"/>
                <a:cs typeface="+mn-cs"/>
              </a:rPr>
              <a:t>associate and 5 bachelor’s degree</a:t>
            </a:r>
            <a:r>
              <a:rPr lang="en-US" sz="1200" b="0" i="0" kern="1200" baseline="0" dirty="0" smtClean="0">
                <a:solidFill>
                  <a:schemeClr val="tx1"/>
                </a:solidFill>
                <a:effectLst/>
                <a:latin typeface="+mn-lt"/>
                <a:ea typeface="+mn-ea"/>
                <a:cs typeface="+mn-cs"/>
              </a:rPr>
              <a:t> options</a:t>
            </a:r>
            <a:r>
              <a:rPr lang="en-US" sz="1200" b="0" i="0" kern="1200" dirty="0" smtClean="0">
                <a:solidFill>
                  <a:schemeClr val="tx1"/>
                </a:solidFill>
                <a:effectLst/>
                <a:latin typeface="+mn-lt"/>
                <a:ea typeface="+mn-ea"/>
                <a:cs typeface="+mn-cs"/>
              </a:rPr>
              <a:t> as well as 11 certificate and diploma programs</a:t>
            </a:r>
            <a:r>
              <a:rPr lang="en-US" sz="1200" b="0" i="0" kern="1200" baseline="0" dirty="0" smtClean="0">
                <a:solidFill>
                  <a:schemeClr val="tx1"/>
                </a:solidFill>
                <a:effectLst/>
                <a:latin typeface="+mn-lt"/>
                <a:ea typeface="+mn-ea"/>
                <a:cs typeface="+mn-cs"/>
              </a:rPr>
              <a:t> all designed to provide students with the skills they need to “fit themselves for the better performance of life’s duties”.</a:t>
            </a:r>
            <a:r>
              <a:rPr lang="en-US" sz="1200" b="0" i="0" kern="1200" baseline="0" dirty="0">
                <a:solidFill>
                  <a:schemeClr val="tx1"/>
                </a:solidFill>
                <a:effectLst/>
                <a:latin typeface="+mn-lt"/>
                <a:ea typeface="+mn-ea"/>
                <a:cs typeface="+mn-cs"/>
              </a:rPr>
              <a:t> </a:t>
            </a:r>
            <a:endParaRPr lang="en-US" sz="1200" b="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 had 1070</a:t>
            </a:r>
            <a:r>
              <a:rPr lang="en-US" baseline="0" dirty="0" smtClean="0"/>
              <a:t> students enrolled in for-credit courses last fall. We have a strategic goal to increase enrollment to over 1600 students by 2020. In order to do that with such a small staff, we need to have our systems make the repetitious processes easy for both the students and employees.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Furthermore, as a “College of Technology”, our digital services must match our name.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B0E0C51F-204F-44BC-853B-BDCCD17528D4}" type="slidenum">
              <a:rPr lang="en-US" smtClean="0"/>
              <a:t>4</a:t>
            </a:fld>
            <a:endParaRPr lang="en-US"/>
          </a:p>
        </p:txBody>
      </p:sp>
    </p:spTree>
    <p:extLst>
      <p:ext uri="{BB962C8B-B14F-4D97-AF65-F5344CB8AC3E}">
        <p14:creationId xmlns:p14="http://schemas.microsoft.com/office/powerpoint/2010/main" val="1336357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smtClean="0">
                <a:latin typeface="Calibri" panose="020F0502020204030204" pitchFamily="34" charset="0"/>
              </a:rPr>
              <a:t>Our Business Systems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i="0" u="none" strike="noStrike" baseline="0" dirty="0" smtClean="0">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smtClean="0">
                <a:latin typeface="Calibri" panose="020F0502020204030204" pitchFamily="34" charset="0"/>
              </a:rPr>
              <a:t>According to the notes I can find, Dunwoody purchased PowerCampus in approximately 1996. Our oldest record in ACADEMIC is an inquiry in November 1997. We use PowerCampus for admissions, student records in the credit school, and student billing.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0" i="0" u="none" strike="noStrike" baseline="0" dirty="0" smtClean="0">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smtClean="0">
                <a:latin typeface="Calibri" panose="020F0502020204030204" pitchFamily="34" charset="0"/>
              </a:rPr>
              <a:t>We integrate PowerCampus with Dynamics GP, </a:t>
            </a:r>
            <a:r>
              <a:rPr lang="en-US" b="0" i="0" u="none" strike="noStrike" baseline="0" dirty="0" err="1" smtClean="0">
                <a:latin typeface="Calibri" panose="020F0502020204030204" pitchFamily="34" charset="0"/>
              </a:rPr>
              <a:t>PowerFAIDS</a:t>
            </a:r>
            <a:r>
              <a:rPr lang="en-US" b="0" i="0" u="none" strike="noStrike" baseline="0" dirty="0" smtClean="0">
                <a:latin typeface="Calibri" panose="020F0502020204030204" pitchFamily="34" charset="0"/>
              </a:rPr>
              <a:t>, and our home-built reporting system. Other non-integrated systems include Raiser’s Edge, Moodle, WIDS, a SharePoint-based intranet site, and a home-built multi-system reporting website we call IIS.</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smtClean="0">
                <a:latin typeface="Calibri" panose="020F0502020204030204" pitchFamily="34" charset="0"/>
              </a:rPr>
              <a:t>Throughout the years, we solved problems using workarounds, bypasses, and/or customizations. For example, IIS is a workaround for reporting. In it we've built pages to assess fees to students for the Bursar's office and to change the college attend field enmass for student records. Another workaround is our 1098T queries. I run a set of queries every year to create a file for a third-party processor rather than running 1098T through PowerCampus.</a:t>
            </a:r>
            <a:endParaRPr lang="en-US" dirty="0"/>
          </a:p>
        </p:txBody>
      </p:sp>
      <p:sp>
        <p:nvSpPr>
          <p:cNvPr id="4" name="Slide Number Placeholder 3"/>
          <p:cNvSpPr>
            <a:spLocks noGrp="1"/>
          </p:cNvSpPr>
          <p:nvPr>
            <p:ph type="sldNum" sz="quarter" idx="10"/>
          </p:nvPr>
        </p:nvSpPr>
        <p:spPr/>
        <p:txBody>
          <a:bodyPr/>
          <a:lstStyle/>
          <a:p>
            <a:fld id="{B0E0C51F-204F-44BC-853B-BDCCD17528D4}" type="slidenum">
              <a:rPr lang="en-US" smtClean="0"/>
              <a:t>5</a:t>
            </a:fld>
            <a:endParaRPr lang="en-US"/>
          </a:p>
        </p:txBody>
      </p:sp>
    </p:spTree>
    <p:extLst>
      <p:ext uri="{BB962C8B-B14F-4D97-AF65-F5344CB8AC3E}">
        <p14:creationId xmlns:p14="http://schemas.microsoft.com/office/powerpoint/2010/main" val="11884300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smtClean="0">
                <a:latin typeface="Calibri" panose="020F0502020204030204" pitchFamily="34" charset="0"/>
              </a:rPr>
              <a:t>As we upgraded, we ignored some new features in PowerCampus because of lack of funding, time, or understanding. They became “someday” projects to tackle when we had enough time and resources. Of course, we couldn't have predicted things like the Great Recession that would decimate our staff and our ability to adjust to changes in our workload.</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smtClean="0">
                <a:latin typeface="Calibri" panose="020F0502020204030204" pitchFamily="34" charset="0"/>
              </a:rPr>
              <a:t>Despite this, our workarounds grew and took on lives of their own. Piece-by-piece, we were replicating the functionality of PowerCampus. As I said, things like 1098T, payment plans, and satisfactory academic performance are processed with ancillary queries and webpages.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i="0" u="none" strike="noStrike" baseline="0" dirty="0" smtClean="0">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smtClean="0">
                <a:latin typeface="Calibri" panose="020F0502020204030204" pitchFamily="34" charset="0"/>
              </a:rPr>
              <a:t>As time passed, personnel turnover forced peer-to-peer training and processes became tribal knowledge. I experienced this personally when I assumed administration responsibility over PowerCampus a couple of years ago. I couldn’t get training, and I quickly found that I couldn’t get training for anybody. </a:t>
            </a:r>
            <a:endParaRPr lang="en-US" dirty="0" smtClean="0"/>
          </a:p>
          <a:p>
            <a:endParaRPr lang="en-US" dirty="0"/>
          </a:p>
        </p:txBody>
      </p:sp>
      <p:sp>
        <p:nvSpPr>
          <p:cNvPr id="4" name="Slide Number Placeholder 3"/>
          <p:cNvSpPr>
            <a:spLocks noGrp="1"/>
          </p:cNvSpPr>
          <p:nvPr>
            <p:ph type="sldNum" sz="quarter" idx="10"/>
          </p:nvPr>
        </p:nvSpPr>
        <p:spPr/>
        <p:txBody>
          <a:bodyPr/>
          <a:lstStyle/>
          <a:p>
            <a:fld id="{B0E0C51F-204F-44BC-853B-BDCCD17528D4}" type="slidenum">
              <a:rPr lang="en-US" smtClean="0"/>
              <a:t>6</a:t>
            </a:fld>
            <a:endParaRPr lang="en-US"/>
          </a:p>
        </p:txBody>
      </p:sp>
    </p:spTree>
    <p:extLst>
      <p:ext uri="{BB962C8B-B14F-4D97-AF65-F5344CB8AC3E}">
        <p14:creationId xmlns:p14="http://schemas.microsoft.com/office/powerpoint/2010/main" val="28707382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Signs of Trouble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i="0" u="none" strike="noStrike" baseline="0" dirty="0" smtClean="0">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smtClean="0">
                <a:latin typeface="Calibri" panose="020F0502020204030204" pitchFamily="34" charset="0"/>
              </a:rPr>
              <a:t>We are the only PowerCampus client in Minnesota. The closest PowerCampus client to us is in Wisconsin. Unlike other colleges in our area that use Banner, and there are a lot of colleges, we don’t have a pool of experienced personnel in the area to help maintain a pool of local experience. By 2012, we were finding that we couldn’t train our own people and I, a guy that hadn't programmed since 1996 and had a history of stress-related illnesses, was responsible for keeping a core IT system alive. Thus, our president’s cabinet labeled PowerCampus as a high business risk due to the lack of training opportunities and local expertise. To address this risk, they began making preparations to replace PowerCampus. In fact, our CFO at that time was so focused on replacing PowerCampus that she refused my initial suggestion that we do the Health Check.</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i="0" u="none" strike="noStrike" baseline="0" dirty="0" smtClean="0">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smtClean="0">
                <a:latin typeface="Calibri" panose="020F0502020204030204" pitchFamily="34" charset="0"/>
              </a:rPr>
              <a:t>Last year, I had a enough buy-in from our CFO to take up </a:t>
            </a:r>
            <a:r>
              <a:rPr lang="en-US" b="0" i="0" u="none" strike="noStrike" baseline="0" dirty="0" err="1" smtClean="0">
                <a:latin typeface="Calibri" panose="020F0502020204030204" pitchFamily="34" charset="0"/>
              </a:rPr>
              <a:t>Ellucian’s</a:t>
            </a:r>
            <a:r>
              <a:rPr lang="en-US" b="0" i="0" u="none" strike="noStrike" baseline="0" dirty="0" smtClean="0">
                <a:latin typeface="Calibri" panose="020F0502020204030204" pitchFamily="34" charset="0"/>
              </a:rPr>
              <a:t> offer of a Health Check. It was clear that no matter how much they wanted to replace PowerCampus, it was here now and there was too much wrong to keep to the status quo. They had to invest some money into it, especially considering the strategic plan goals, and the recommendations from the Health Check were the best way to get a list of improvements.</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B0E0C51F-204F-44BC-853B-BDCCD17528D4}" type="slidenum">
              <a:rPr lang="en-US" smtClean="0"/>
              <a:t>7</a:t>
            </a:fld>
            <a:endParaRPr lang="en-US"/>
          </a:p>
        </p:txBody>
      </p:sp>
    </p:spTree>
    <p:extLst>
      <p:ext uri="{BB962C8B-B14F-4D97-AF65-F5344CB8AC3E}">
        <p14:creationId xmlns:p14="http://schemas.microsoft.com/office/powerpoint/2010/main" val="25337852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Planning</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smtClean="0">
                <a:latin typeface="Calibri" panose="020F0502020204030204" pitchFamily="34" charset="0"/>
              </a:rPr>
              <a:t>One of the conditions of the Health Check is that VP participation was required. Ellucian requires this because they want things to actually happen after the Health Check. They want some commitment from the institution and requiring VP participation is an effective way to get this done.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i="0" u="none" strike="noStrike" baseline="0" dirty="0" smtClean="0">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smtClean="0">
                <a:latin typeface="Calibri" panose="020F0502020204030204" pitchFamily="34" charset="0"/>
              </a:rPr>
              <a:t>I can tell you from a project management standpoint that I whole-heartedly agree with this condition. These people are your project champions, so if you cannot get them on-board, then your projects will have a tough go and probably fail.</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smtClean="0">
                <a:latin typeface="Calibri" panose="020F0502020204030204" pitchFamily="34" charset="0"/>
              </a:rPr>
              <a:t>I would be willing to guess that the folks at your institution are just as busy people at my institution, so you can imagine that finding free time in their schedules is HARD. We had to look at a couple of months to find a a couple of days when our VPs, college staff, and Ally’s team were free; however, I think I can say that as far as the Health Check is concerned, planning dates to meet is the hardest part of the whole experience. </a:t>
            </a:r>
            <a:endParaRPr lang="en-US" dirty="0" smtClean="0"/>
          </a:p>
        </p:txBody>
      </p:sp>
      <p:sp>
        <p:nvSpPr>
          <p:cNvPr id="4" name="Slide Number Placeholder 3"/>
          <p:cNvSpPr>
            <a:spLocks noGrp="1"/>
          </p:cNvSpPr>
          <p:nvPr>
            <p:ph type="sldNum" sz="quarter" idx="10"/>
          </p:nvPr>
        </p:nvSpPr>
        <p:spPr/>
        <p:txBody>
          <a:bodyPr/>
          <a:lstStyle/>
          <a:p>
            <a:fld id="{B0E0C51F-204F-44BC-853B-BDCCD17528D4}" type="slidenum">
              <a:rPr lang="en-US" smtClean="0"/>
              <a:t>9</a:t>
            </a:fld>
            <a:endParaRPr lang="en-US"/>
          </a:p>
        </p:txBody>
      </p:sp>
    </p:spTree>
    <p:extLst>
      <p:ext uri="{BB962C8B-B14F-4D97-AF65-F5344CB8AC3E}">
        <p14:creationId xmlns:p14="http://schemas.microsoft.com/office/powerpoint/2010/main" val="779778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Interviews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smtClean="0">
                <a:latin typeface="Calibri" panose="020F0502020204030204" pitchFamily="34" charset="0"/>
              </a:rPr>
              <a:t>Ally and RuAnn were on-site for two days in November. (You know they're serious when people come to Minnesota in November.) We started with a whole group session with all departments, then individual departments, and finally an executive debriefing. Each individual session had to answer three questions: what we did well, what we did okay, and what we did poorly.</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smtClean="0">
                <a:latin typeface="Calibri" panose="020F0502020204030204" pitchFamily="34" charset="0"/>
              </a:rPr>
              <a:t>In the individual department sessions, after hearing answers to those three questions, Rue Ann walked through how PowerCampus and other products could help solve their key problems. (Assuming, of course, it was setup correctly and they knew how.) In the session with Admissions, one person declared that we could have a 10% increase if we just implemented these things in PowerCampus.</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smtClean="0">
                <a:latin typeface="Calibri" panose="020F0502020204030204" pitchFamily="34" charset="0"/>
              </a:rPr>
              <a:t>The last meeting was with the VPs. I wasn’t at this meeting, but what they heard must have been special because afterwards my boss found me and apologized for not investing enough into PowerCampus. </a:t>
            </a:r>
            <a:endParaRPr lang="en-US"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B0E0C51F-204F-44BC-853B-BDCCD17528D4}" type="slidenum">
              <a:rPr lang="en-US" smtClean="0"/>
              <a:t>10</a:t>
            </a:fld>
            <a:endParaRPr lang="en-US"/>
          </a:p>
        </p:txBody>
      </p:sp>
    </p:spTree>
    <p:extLst>
      <p:ext uri="{BB962C8B-B14F-4D97-AF65-F5344CB8AC3E}">
        <p14:creationId xmlns:p14="http://schemas.microsoft.com/office/powerpoint/2010/main" val="1943484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Deliverables and Debriefing</a:t>
            </a:r>
          </a:p>
          <a:p>
            <a:endParaRPr lang="en-US" dirty="0" smtClean="0"/>
          </a:p>
          <a:p>
            <a:r>
              <a:rPr lang="en-US" b="0" i="0" u="none" strike="noStrike" baseline="0" dirty="0" smtClean="0">
                <a:latin typeface="Calibri" panose="020F0502020204030204" pitchFamily="34" charset="0"/>
              </a:rPr>
              <a:t>Whereas coordinating schedules was the hardest thing to do for the Health Check, waiting for the results was the second hardest. People WANTED what they saw. Not only did I have to wait for the results, but also I had to tell folks they had to wait for the fixes to PowerCampus AND the new solutions.</a:t>
            </a:r>
          </a:p>
          <a:p>
            <a:endParaRPr lang="en-US" b="0" i="0" u="none" strike="noStrike" baseline="0" dirty="0" smtClean="0">
              <a:latin typeface="Calibri" panose="020F0502020204030204" pitchFamily="34" charset="0"/>
            </a:endParaRPr>
          </a:p>
          <a:p>
            <a:r>
              <a:rPr lang="en-US" b="0" i="0" u="none" strike="noStrike" baseline="0" dirty="0" smtClean="0">
                <a:latin typeface="Calibri" panose="020F0502020204030204" pitchFamily="34" charset="0"/>
              </a:rPr>
              <a:t>A few months after the on-site meetings, we got back a summary of the sessions – including the aforementioned 10% increase – a list of improvements using consulting, training for each department, and a list of new products to add. Ally came back to debrief with the VPs. Again, I wasn’t there, but again it had to be special. They were excited and I got a green light for the projects.</a:t>
            </a:r>
            <a:endParaRPr lang="en-US" dirty="0"/>
          </a:p>
        </p:txBody>
      </p:sp>
      <p:sp>
        <p:nvSpPr>
          <p:cNvPr id="4" name="Slide Number Placeholder 3"/>
          <p:cNvSpPr>
            <a:spLocks noGrp="1"/>
          </p:cNvSpPr>
          <p:nvPr>
            <p:ph type="sldNum" sz="quarter" idx="10"/>
          </p:nvPr>
        </p:nvSpPr>
        <p:spPr/>
        <p:txBody>
          <a:bodyPr/>
          <a:lstStyle/>
          <a:p>
            <a:fld id="{B0E0C51F-204F-44BC-853B-BDCCD17528D4}" type="slidenum">
              <a:rPr lang="en-US" smtClean="0"/>
              <a:t>11</a:t>
            </a:fld>
            <a:endParaRPr lang="en-US"/>
          </a:p>
        </p:txBody>
      </p:sp>
    </p:spTree>
    <p:extLst>
      <p:ext uri="{BB962C8B-B14F-4D97-AF65-F5344CB8AC3E}">
        <p14:creationId xmlns:p14="http://schemas.microsoft.com/office/powerpoint/2010/main" val="4982399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baseline="0" dirty="0" smtClean="0">
                <a:latin typeface="Calibri" panose="020F0502020204030204" pitchFamily="34" charset="0"/>
              </a:rPr>
              <a:t>Systems User Group</a:t>
            </a:r>
          </a:p>
          <a:p>
            <a:endParaRPr lang="en-US" b="0" i="0" u="none" strike="noStrike" baseline="0" dirty="0" smtClean="0">
              <a:latin typeface="Calibri" panose="020F0502020204030204" pitchFamily="34" charset="0"/>
            </a:endParaRPr>
          </a:p>
          <a:p>
            <a:r>
              <a:rPr lang="en-US" b="0" i="0" u="none" strike="noStrike" baseline="0" dirty="0" smtClean="0">
                <a:latin typeface="Calibri" panose="020F0502020204030204" pitchFamily="34" charset="0"/>
              </a:rPr>
              <a:t>During the Health Check, it became clear that we needed to have a venue for discussing the overall strategy for our business systems and our interdepartmental processes. While we waited for the results and still had some momentum from the Health Check, we created a Systems User Group soon after the Health Check to talk through these problems. My boss and I are co-chairs of the group.</a:t>
            </a:r>
          </a:p>
          <a:p>
            <a:endParaRPr lang="en-US" b="0" i="0" u="none" strike="noStrike" baseline="0" dirty="0" smtClean="0">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smtClean="0">
                <a:latin typeface="Calibri" panose="020F0502020204030204" pitchFamily="34" charset="0"/>
              </a:rPr>
              <a:t>We have approximately 30 members in the group representing all of the departments across the organization and the VP to which they report. Our first meeting was at the end of March when we reviewed the results from the Health Check. In April, we discussed their pet peeves, which I will use to prioritize improvement projects such as consolidating systems and integrating what is left. Last month we had a demonstration of Ellucian Portal.</a:t>
            </a:r>
            <a:endParaRPr lang="en-US" dirty="0" smtClean="0"/>
          </a:p>
          <a:p>
            <a:endParaRPr lang="en-US" dirty="0"/>
          </a:p>
        </p:txBody>
      </p:sp>
      <p:sp>
        <p:nvSpPr>
          <p:cNvPr id="4" name="Slide Number Placeholder 3"/>
          <p:cNvSpPr>
            <a:spLocks noGrp="1"/>
          </p:cNvSpPr>
          <p:nvPr>
            <p:ph type="sldNum" sz="quarter" idx="10"/>
          </p:nvPr>
        </p:nvSpPr>
        <p:spPr/>
        <p:txBody>
          <a:bodyPr/>
          <a:lstStyle/>
          <a:p>
            <a:fld id="{B0E0C51F-204F-44BC-853B-BDCCD17528D4}" type="slidenum">
              <a:rPr lang="en-US" smtClean="0"/>
              <a:t>13</a:t>
            </a:fld>
            <a:endParaRPr lang="en-US"/>
          </a:p>
        </p:txBody>
      </p:sp>
    </p:spTree>
    <p:extLst>
      <p:ext uri="{BB962C8B-B14F-4D97-AF65-F5344CB8AC3E}">
        <p14:creationId xmlns:p14="http://schemas.microsoft.com/office/powerpoint/2010/main" val="36123961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Refit Project</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smtClean="0">
                <a:latin typeface="Calibri" panose="020F0502020204030204" pitchFamily="34" charset="0"/>
              </a:rPr>
              <a:t>As I said before, one of the deliverables was a list of projects and training delivered by Ellucian consultants. I have termed this as our Refit Project for PowerCampus and Dynamics GP. This project will span the entire 15-16 academic year.</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smtClean="0">
                <a:latin typeface="Calibri" panose="020F0502020204030204" pitchFamily="34" charset="0"/>
              </a:rPr>
              <a:t>This project started last month. It starts with a series of audits to further refine the recommendations from the Health Check and see just how out of spec we are. It follows up with subprojects to address some of the known functionality problems and upgrade to Dynamics GP 2013 and, in my opinion, the most important part, staff training.</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smtClean="0">
                <a:latin typeface="Calibri" panose="020F0502020204030204" pitchFamily="34" charset="0"/>
              </a:rPr>
              <a:t>Lastly, we have a series of training engagements for each office depending upon their level of training. We knew before the Health Check, and confirmed during the Health Check, that no one in the college has any significant training. I expect this will have one of the biggest impact upon our productivity.</a:t>
            </a:r>
            <a:endParaRPr lang="en-US" dirty="0" smtClean="0"/>
          </a:p>
          <a:p>
            <a:endParaRPr lang="en-US" dirty="0"/>
          </a:p>
        </p:txBody>
      </p:sp>
      <p:sp>
        <p:nvSpPr>
          <p:cNvPr id="4" name="Slide Number Placeholder 3"/>
          <p:cNvSpPr>
            <a:spLocks noGrp="1"/>
          </p:cNvSpPr>
          <p:nvPr>
            <p:ph type="sldNum" sz="quarter" idx="10"/>
          </p:nvPr>
        </p:nvSpPr>
        <p:spPr/>
        <p:txBody>
          <a:bodyPr/>
          <a:lstStyle/>
          <a:p>
            <a:fld id="{B0E0C51F-204F-44BC-853B-BDCCD17528D4}" type="slidenum">
              <a:rPr lang="en-US" smtClean="0"/>
              <a:t>14</a:t>
            </a:fld>
            <a:endParaRPr lang="en-US"/>
          </a:p>
        </p:txBody>
      </p:sp>
    </p:spTree>
    <p:extLst>
      <p:ext uri="{BB962C8B-B14F-4D97-AF65-F5344CB8AC3E}">
        <p14:creationId xmlns:p14="http://schemas.microsoft.com/office/powerpoint/2010/main" val="33986116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Products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smtClean="0">
                <a:latin typeface="Calibri" panose="020F0502020204030204" pitchFamily="34" charset="0"/>
              </a:rPr>
              <a:t>The last part of the deliverables was a list of new products we should add to improve user experience and productivity.</a:t>
            </a:r>
            <a:r>
              <a:rPr lang="en-US" b="0" i="0" u="none" strike="noStrike" baseline="0" dirty="0" smtClean="0">
                <a:latin typeface="+mn-lt"/>
              </a:rPr>
              <a:t> </a:t>
            </a:r>
            <a:r>
              <a:rPr lang="en-US" b="0" i="0" u="none" strike="noStrike" baseline="0" dirty="0" smtClean="0">
                <a:latin typeface="Calibri" panose="020F0502020204030204" pitchFamily="34" charset="0"/>
              </a:rPr>
              <a:t>Included in this is Ellucian Portal, Mobile, LMS integration, and Analytics. These projects will commence in the next fiscal year after we complete the bulk of the Refit projects.</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B0E0C51F-204F-44BC-853B-BDCCD17528D4}" type="slidenum">
              <a:rPr lang="en-US" smtClean="0"/>
              <a:t>15</a:t>
            </a:fld>
            <a:endParaRPr lang="en-US"/>
          </a:p>
        </p:txBody>
      </p:sp>
    </p:spTree>
    <p:extLst>
      <p:ext uri="{BB962C8B-B14F-4D97-AF65-F5344CB8AC3E}">
        <p14:creationId xmlns:p14="http://schemas.microsoft.com/office/powerpoint/2010/main" val="19025492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Takeaways</a:t>
            </a:r>
          </a:p>
          <a:p>
            <a:endParaRPr lang="en-US" dirty="0" smtClean="0"/>
          </a:p>
          <a:p>
            <a:r>
              <a:rPr lang="en-US" dirty="0" smtClean="0"/>
              <a:t>We found the Health Check to be a valuable experience that told us a lot about things we didn’t know and didn't know that</a:t>
            </a:r>
            <a:r>
              <a:rPr lang="en-US" baseline="0" dirty="0" smtClean="0"/>
              <a:t> we didn't know</a:t>
            </a:r>
            <a:r>
              <a:rPr lang="en-US" dirty="0" smtClean="0"/>
              <a:t>. It gave us a list of prioritized projects that we can use to improve productivity and experience. Although there is a sales aspect</a:t>
            </a:r>
            <a:r>
              <a:rPr lang="en-US" baseline="0" dirty="0" smtClean="0"/>
              <a:t> to the Health Check and </a:t>
            </a:r>
            <a:r>
              <a:rPr lang="en-US" dirty="0" smtClean="0"/>
              <a:t>we will be spending quite a bit of money over the next two years, I could argue that we should have been spending that money all along. I think we can all agree, especially considering the mission of our institutions,</a:t>
            </a:r>
            <a:r>
              <a:rPr lang="en-US" baseline="0" dirty="0" smtClean="0"/>
              <a:t> that t</a:t>
            </a:r>
            <a:r>
              <a:rPr lang="en-US" dirty="0" smtClean="0"/>
              <a:t>raining is one of the most important value-added</a:t>
            </a:r>
            <a:r>
              <a:rPr lang="en-US" baseline="0" dirty="0" smtClean="0"/>
              <a:t> things you can do for your staff. </a:t>
            </a:r>
          </a:p>
          <a:p>
            <a:endParaRPr lang="en-US" baseline="0" dirty="0" smtClean="0"/>
          </a:p>
          <a:p>
            <a:r>
              <a:rPr lang="en-US" dirty="0" smtClean="0"/>
              <a:t>Going forward, we’d like to have these checkups periodically to make sure the entire college is aware of how the systems can help them work better. I fully expect that we can improve</a:t>
            </a:r>
            <a:r>
              <a:rPr lang="en-US" baseline="0" dirty="0" smtClean="0"/>
              <a:t> things to handle the 500 headcount increase while reducing the burden on our staff.</a:t>
            </a:r>
            <a:endParaRPr lang="en-US" dirty="0" smtClean="0"/>
          </a:p>
          <a:p>
            <a:endParaRPr lang="en-US" dirty="0"/>
          </a:p>
        </p:txBody>
      </p:sp>
      <p:sp>
        <p:nvSpPr>
          <p:cNvPr id="4" name="Slide Number Placeholder 3"/>
          <p:cNvSpPr>
            <a:spLocks noGrp="1"/>
          </p:cNvSpPr>
          <p:nvPr>
            <p:ph type="sldNum" sz="quarter" idx="10"/>
          </p:nvPr>
        </p:nvSpPr>
        <p:spPr/>
        <p:txBody>
          <a:bodyPr/>
          <a:lstStyle/>
          <a:p>
            <a:fld id="{B0E0C51F-204F-44BC-853B-BDCCD17528D4}" type="slidenum">
              <a:rPr lang="en-US" smtClean="0"/>
              <a:t>16</a:t>
            </a:fld>
            <a:endParaRPr lang="en-US"/>
          </a:p>
        </p:txBody>
      </p:sp>
    </p:spTree>
    <p:extLst>
      <p:ext uri="{BB962C8B-B14F-4D97-AF65-F5344CB8AC3E}">
        <p14:creationId xmlns:p14="http://schemas.microsoft.com/office/powerpoint/2010/main" val="5500428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0C51F-204F-44BC-853B-BDCCD17528D4}" type="slidenum">
              <a:rPr lang="en-US" smtClean="0"/>
              <a:t>18</a:t>
            </a:fld>
            <a:endParaRPr lang="en-US"/>
          </a:p>
        </p:txBody>
      </p:sp>
    </p:spTree>
    <p:extLst>
      <p:ext uri="{BB962C8B-B14F-4D97-AF65-F5344CB8AC3E}">
        <p14:creationId xmlns:p14="http://schemas.microsoft.com/office/powerpoint/2010/main" val="3964737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1412684"/>
            <a:ext cx="10058400" cy="2307239"/>
          </a:xfrm>
        </p:spPr>
        <p:txBody>
          <a:bodyPr anchor="b">
            <a:normAutofit/>
          </a:bodyPr>
          <a:lstStyle>
            <a:lvl1pPr algn="l">
              <a:lnSpc>
                <a:spcPct val="85000"/>
              </a:lnSpc>
              <a:defRPr sz="6000" spc="-50" baseline="0">
                <a:solidFill>
                  <a:schemeClr val="tx1">
                    <a:lumMod val="85000"/>
                    <a:lumOff val="15000"/>
                  </a:schemeClr>
                </a:solidFill>
              </a:defRPr>
            </a:lvl1pPr>
          </a:lstStyle>
          <a:p>
            <a:r>
              <a:rPr lang="en-US" dirty="0" smtClean="0"/>
              <a:t>Click to edit Master title style</a:t>
            </a:r>
            <a:endParaRPr lang="en-US" dirty="0"/>
          </a:p>
        </p:txBody>
      </p:sp>
      <p:sp>
        <p:nvSpPr>
          <p:cNvPr id="3" name="Subtitle 2"/>
          <p:cNvSpPr>
            <a:spLocks noGrp="1"/>
          </p:cNvSpPr>
          <p:nvPr>
            <p:ph type="subTitle" idx="1" hasCustomPrompt="1"/>
          </p:nvPr>
        </p:nvSpPr>
        <p:spPr>
          <a:xfrm>
            <a:off x="1100051" y="4027077"/>
            <a:ext cx="10058400" cy="2261201"/>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Presented by: name, title</a:t>
            </a:r>
          </a:p>
          <a:p>
            <a:r>
              <a:rPr lang="en-US" dirty="0" smtClean="0"/>
              <a:t>Institution</a:t>
            </a:r>
          </a:p>
          <a:p>
            <a:r>
              <a:rPr lang="en-US" dirty="0" smtClean="0"/>
              <a:t>date</a:t>
            </a:r>
            <a:endParaRPr lang="en-US" dirty="0"/>
          </a:p>
        </p:txBody>
      </p:sp>
      <p:cxnSp>
        <p:nvCxnSpPr>
          <p:cNvPr id="9" name="Straight Connector 8"/>
          <p:cNvCxnSpPr/>
          <p:nvPr/>
        </p:nvCxnSpPr>
        <p:spPr>
          <a:xfrm>
            <a:off x="1097280" y="38735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36155" y="585022"/>
            <a:ext cx="3819525" cy="1000125"/>
          </a:xfrm>
          <a:prstGeom prst="rect">
            <a:avLst/>
          </a:prstGeom>
        </p:spPr>
      </p:pic>
      <p:sp>
        <p:nvSpPr>
          <p:cNvPr id="15" name="Footer Placeholder 4"/>
          <p:cNvSpPr>
            <a:spLocks noGrp="1"/>
          </p:cNvSpPr>
          <p:nvPr>
            <p:ph type="ftr" sz="quarter" idx="11"/>
          </p:nvPr>
        </p:nvSpPr>
        <p:spPr>
          <a:xfrm>
            <a:off x="1097280" y="6446837"/>
            <a:ext cx="4822804" cy="365125"/>
          </a:xfrm>
        </p:spPr>
        <p:txBody>
          <a:bodyPr/>
          <a:lstStyle/>
          <a:p>
            <a:r>
              <a:rPr lang="en-US" smtClean="0"/>
              <a:t>PCNEAT 2015: It’s New York Sweet</a:t>
            </a:r>
            <a:endParaRPr lang="en-US" dirty="0" smtClean="0"/>
          </a:p>
        </p:txBody>
      </p:sp>
    </p:spTree>
    <p:extLst>
      <p:ext uri="{BB962C8B-B14F-4D97-AF65-F5344CB8AC3E}">
        <p14:creationId xmlns:p14="http://schemas.microsoft.com/office/powerpoint/2010/main" val="3959839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r>
              <a:rPr lang="en-US" smtClean="0"/>
              <a:t>PCNEAT 2015: It’s New York Sweet</a:t>
            </a:r>
            <a:endParaRPr lang="en-US" dirty="0" smtClean="0"/>
          </a:p>
        </p:txBody>
      </p:sp>
      <p:sp>
        <p:nvSpPr>
          <p:cNvPr id="6" name="Slide Number Placeholder 5"/>
          <p:cNvSpPr>
            <a:spLocks noGrp="1"/>
          </p:cNvSpPr>
          <p:nvPr>
            <p:ph type="sldNum" sz="quarter" idx="12"/>
          </p:nvPr>
        </p:nvSpPr>
        <p:spPr/>
        <p:txBody>
          <a:bodyPr/>
          <a:lstStyle/>
          <a:p>
            <a:fld id="{5AA2472C-1B73-4125-A556-236B969B6996}" type="slidenum">
              <a:rPr lang="en-US" smtClean="0"/>
              <a:t>‹#›</a:t>
            </a:fld>
            <a:endParaRPr lang="en-US"/>
          </a:p>
        </p:txBody>
      </p:sp>
    </p:spTree>
    <p:extLst>
      <p:ext uri="{BB962C8B-B14F-4D97-AF65-F5344CB8AC3E}">
        <p14:creationId xmlns:p14="http://schemas.microsoft.com/office/powerpoint/2010/main" val="4065162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6000" b="0">
                <a:solidFill>
                  <a:schemeClr val="tx1">
                    <a:lumMod val="85000"/>
                    <a:lumOff val="15000"/>
                  </a:schemeClr>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US" smtClean="0"/>
              <a:t>PCNEAT 2015: It’s New York Sweet</a:t>
            </a:r>
            <a:endParaRPr lang="en-US" dirty="0" smtClean="0"/>
          </a:p>
        </p:txBody>
      </p:sp>
      <p:sp>
        <p:nvSpPr>
          <p:cNvPr id="6" name="Slide Number Placeholder 5"/>
          <p:cNvSpPr>
            <a:spLocks noGrp="1"/>
          </p:cNvSpPr>
          <p:nvPr>
            <p:ph type="sldNum" sz="quarter" idx="12"/>
          </p:nvPr>
        </p:nvSpPr>
        <p:spPr/>
        <p:txBody>
          <a:bodyPr/>
          <a:lstStyle/>
          <a:p>
            <a:fld id="{5AA2472C-1B73-4125-A556-236B969B6996}"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1422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r>
              <a:rPr lang="en-US" smtClean="0"/>
              <a:t>PCNEAT 2015: It’s New York Sweet</a:t>
            </a:r>
            <a:endParaRPr lang="en-US" dirty="0" smtClean="0"/>
          </a:p>
        </p:txBody>
      </p:sp>
      <p:sp>
        <p:nvSpPr>
          <p:cNvPr id="7" name="Slide Number Placeholder 6"/>
          <p:cNvSpPr>
            <a:spLocks noGrp="1"/>
          </p:cNvSpPr>
          <p:nvPr>
            <p:ph type="sldNum" sz="quarter" idx="12"/>
          </p:nvPr>
        </p:nvSpPr>
        <p:spPr/>
        <p:txBody>
          <a:bodyPr/>
          <a:lstStyle/>
          <a:p>
            <a:fld id="{5AA2472C-1B73-4125-A556-236B969B6996}" type="slidenum">
              <a:rPr lang="en-US" smtClean="0"/>
              <a:t>‹#›</a:t>
            </a:fld>
            <a:endParaRPr lang="en-US"/>
          </a:p>
        </p:txBody>
      </p:sp>
    </p:spTree>
    <p:extLst>
      <p:ext uri="{BB962C8B-B14F-4D97-AF65-F5344CB8AC3E}">
        <p14:creationId xmlns:p14="http://schemas.microsoft.com/office/powerpoint/2010/main" val="3284098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r>
              <a:rPr lang="en-US" smtClean="0"/>
              <a:t>PCNEAT 2015: It’s New York Sweet</a:t>
            </a:r>
            <a:endParaRPr lang="en-US" dirty="0" smtClean="0"/>
          </a:p>
        </p:txBody>
      </p:sp>
      <p:sp>
        <p:nvSpPr>
          <p:cNvPr id="9" name="Slide Number Placeholder 8"/>
          <p:cNvSpPr>
            <a:spLocks noGrp="1"/>
          </p:cNvSpPr>
          <p:nvPr>
            <p:ph type="sldNum" sz="quarter" idx="12"/>
          </p:nvPr>
        </p:nvSpPr>
        <p:spPr/>
        <p:txBody>
          <a:bodyPr/>
          <a:lstStyle/>
          <a:p>
            <a:fld id="{5AA2472C-1B73-4125-A556-236B969B6996}" type="slidenum">
              <a:rPr lang="en-US" smtClean="0"/>
              <a:t>‹#›</a:t>
            </a:fld>
            <a:endParaRPr lang="en-US"/>
          </a:p>
        </p:txBody>
      </p:sp>
    </p:spTree>
    <p:extLst>
      <p:ext uri="{BB962C8B-B14F-4D97-AF65-F5344CB8AC3E}">
        <p14:creationId xmlns:p14="http://schemas.microsoft.com/office/powerpoint/2010/main" val="2315553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r>
              <a:rPr lang="en-US" smtClean="0"/>
              <a:t>PCNEAT 2015: It’s New York Sweet</a:t>
            </a:r>
            <a:endParaRPr lang="en-US" dirty="0" smtClean="0"/>
          </a:p>
        </p:txBody>
      </p:sp>
      <p:sp>
        <p:nvSpPr>
          <p:cNvPr id="5" name="Slide Number Placeholder 4"/>
          <p:cNvSpPr>
            <a:spLocks noGrp="1"/>
          </p:cNvSpPr>
          <p:nvPr>
            <p:ph type="sldNum" sz="quarter" idx="12"/>
          </p:nvPr>
        </p:nvSpPr>
        <p:spPr/>
        <p:txBody>
          <a:bodyPr/>
          <a:lstStyle/>
          <a:p>
            <a:fld id="{5AA2472C-1B73-4125-A556-236B969B6996}" type="slidenum">
              <a:rPr lang="en-US" smtClean="0"/>
              <a:t>‹#›</a:t>
            </a:fld>
            <a:endParaRPr lang="en-US"/>
          </a:p>
        </p:txBody>
      </p:sp>
    </p:spTree>
    <p:extLst>
      <p:ext uri="{BB962C8B-B14F-4D97-AF65-F5344CB8AC3E}">
        <p14:creationId xmlns:p14="http://schemas.microsoft.com/office/powerpoint/2010/main" val="1482137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Footer Placeholder 7"/>
          <p:cNvSpPr>
            <a:spLocks noGrp="1"/>
          </p:cNvSpPr>
          <p:nvPr>
            <p:ph type="ftr" sz="quarter" idx="11"/>
          </p:nvPr>
        </p:nvSpPr>
        <p:spPr/>
        <p:txBody>
          <a:bodyPr/>
          <a:lstStyle>
            <a:lvl1pPr>
              <a:defRPr>
                <a:solidFill>
                  <a:srgbClr val="FFFFFF"/>
                </a:solidFill>
              </a:defRPr>
            </a:lvl1pPr>
          </a:lstStyle>
          <a:p>
            <a:r>
              <a:rPr lang="en-US" smtClean="0"/>
              <a:t>PCNEAT 2015: It’s New York Sweet</a:t>
            </a:r>
            <a:endParaRPr lang="en-US" dirty="0" smtClean="0"/>
          </a:p>
        </p:txBody>
      </p:sp>
      <p:sp>
        <p:nvSpPr>
          <p:cNvPr id="9" name="Slide Number Placeholder 8"/>
          <p:cNvSpPr>
            <a:spLocks noGrp="1"/>
          </p:cNvSpPr>
          <p:nvPr>
            <p:ph type="sldNum" sz="quarter" idx="12"/>
          </p:nvPr>
        </p:nvSpPr>
        <p:spPr/>
        <p:txBody>
          <a:bodyPr/>
          <a:lstStyle/>
          <a:p>
            <a:fld id="{5AA2472C-1B73-4125-A556-236B969B6996}" type="slidenum">
              <a:rPr lang="en-US" smtClean="0"/>
              <a:t>‹#›</a:t>
            </a:fld>
            <a:endParaRPr lang="en-US"/>
          </a:p>
        </p:txBody>
      </p:sp>
    </p:spTree>
    <p:extLst>
      <p:ext uri="{BB962C8B-B14F-4D97-AF65-F5344CB8AC3E}">
        <p14:creationId xmlns:p14="http://schemas.microsoft.com/office/powerpoint/2010/main" val="1363768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US" smtClean="0"/>
              <a:t>PCNEAT 2015: It’s New York Sweet</a:t>
            </a:r>
            <a:endParaRPr lang="en-US" dirty="0" smtClean="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AA2472C-1B73-4125-A556-236B969B6996}" type="slidenum">
              <a:rPr lang="en-US" smtClean="0"/>
              <a:t>‹#›</a:t>
            </a:fld>
            <a:endParaRPr lang="en-US"/>
          </a:p>
        </p:txBody>
      </p:sp>
    </p:spTree>
    <p:extLst>
      <p:ext uri="{BB962C8B-B14F-4D97-AF65-F5344CB8AC3E}">
        <p14:creationId xmlns:p14="http://schemas.microsoft.com/office/powerpoint/2010/main" val="2532148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US" smtClean="0"/>
              <a:t>PCNEAT 2015: It’s New York Sweet</a:t>
            </a:r>
            <a:endParaRPr lang="en-US" dirty="0" smtClean="0"/>
          </a:p>
        </p:txBody>
      </p:sp>
      <p:sp>
        <p:nvSpPr>
          <p:cNvPr id="7" name="Slide Number Placeholder 6"/>
          <p:cNvSpPr>
            <a:spLocks noGrp="1"/>
          </p:cNvSpPr>
          <p:nvPr>
            <p:ph type="sldNum" sz="quarter" idx="12"/>
          </p:nvPr>
        </p:nvSpPr>
        <p:spPr/>
        <p:txBody>
          <a:bodyPr/>
          <a:lstStyle/>
          <a:p>
            <a:fld id="{5AA2472C-1B73-4125-A556-236B969B6996}" type="slidenum">
              <a:rPr lang="en-US" smtClean="0"/>
              <a:t>‹#›</a:t>
            </a:fld>
            <a:endParaRPr lang="en-US"/>
          </a:p>
        </p:txBody>
      </p:sp>
    </p:spTree>
    <p:extLst>
      <p:ext uri="{BB962C8B-B14F-4D97-AF65-F5344CB8AC3E}">
        <p14:creationId xmlns:p14="http://schemas.microsoft.com/office/powerpoint/2010/main" val="470223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r>
              <a:rPr lang="en-US" smtClean="0"/>
              <a:t>PCNEAT 2015: It’s New York Sweet</a:t>
            </a:r>
            <a:endParaRPr lang="en-US" dirty="0" smtClean="0"/>
          </a:p>
        </p:txBody>
      </p:sp>
      <p:sp>
        <p:nvSpPr>
          <p:cNvPr id="6" name="Slide Number Placeholder 5"/>
          <p:cNvSpPr>
            <a:spLocks noGrp="1"/>
          </p:cNvSpPr>
          <p:nvPr>
            <p:ph type="sldNum" sz="quarter" idx="12"/>
          </p:nvPr>
        </p:nvSpPr>
        <p:spPr/>
        <p:txBody>
          <a:bodyPr/>
          <a:lstStyle/>
          <a:p>
            <a:fld id="{5AA2472C-1B73-4125-A556-236B969B6996}" type="slidenum">
              <a:rPr lang="en-US" smtClean="0"/>
              <a:t>‹#›</a:t>
            </a:fld>
            <a:endParaRPr lang="en-US"/>
          </a:p>
        </p:txBody>
      </p:sp>
    </p:spTree>
    <p:extLst>
      <p:ext uri="{BB962C8B-B14F-4D97-AF65-F5344CB8AC3E}">
        <p14:creationId xmlns:p14="http://schemas.microsoft.com/office/powerpoint/2010/main" val="1644704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userDrawn="1"/>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r>
              <a:rPr lang="en-US" smtClean="0"/>
              <a:t>PCNEAT 2015: It’s New York Sweet</a:t>
            </a:r>
            <a:endParaRPr lang="en-US" dirty="0" smtClean="0"/>
          </a:p>
        </p:txBody>
      </p:sp>
      <p:sp>
        <p:nvSpPr>
          <p:cNvPr id="6" name="Slide Number Placeholder 5"/>
          <p:cNvSpPr>
            <a:spLocks noGrp="1"/>
          </p:cNvSpPr>
          <p:nvPr>
            <p:ph type="sldNum" sz="quarter" idx="12"/>
          </p:nvPr>
        </p:nvSpPr>
        <p:spPr/>
        <p:txBody>
          <a:bodyPr/>
          <a:lstStyle/>
          <a:p>
            <a:fld id="{5AA2472C-1B73-4125-A556-236B969B6996}" type="slidenum">
              <a:rPr lang="en-US" smtClean="0"/>
              <a:t>‹#›</a:t>
            </a:fld>
            <a:endParaRPr lang="en-US"/>
          </a:p>
        </p:txBody>
      </p:sp>
    </p:spTree>
    <p:extLst>
      <p:ext uri="{BB962C8B-B14F-4D97-AF65-F5344CB8AC3E}">
        <p14:creationId xmlns:p14="http://schemas.microsoft.com/office/powerpoint/2010/main" val="38126900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smtClean="0"/>
              <a:t>PCNEAT 2015: It’s New York Sweet</a:t>
            </a:r>
            <a:endParaRPr lang="en-US"/>
          </a:p>
        </p:txBody>
      </p:sp>
      <p:sp>
        <p:nvSpPr>
          <p:cNvPr id="6" name="Slide Number Placeholder 5"/>
          <p:cNvSpPr>
            <a:spLocks noGrp="1"/>
          </p:cNvSpPr>
          <p:nvPr>
            <p:ph type="sldNum" sz="quarter" idx="12"/>
          </p:nvPr>
        </p:nvSpPr>
        <p:spPr/>
        <p:txBody>
          <a:bodyPr/>
          <a:lstStyle/>
          <a:p>
            <a:fld id="{F6CA6118-EB7C-46AE-BC3D-99BBB71A146B}" type="slidenum">
              <a:rPr lang="en-US" smtClean="0"/>
              <a:t>‹#›</a:t>
            </a:fld>
            <a:endParaRPr lang="en-US"/>
          </a:p>
        </p:txBody>
      </p:sp>
    </p:spTree>
    <p:extLst>
      <p:ext uri="{BB962C8B-B14F-4D97-AF65-F5344CB8AC3E}">
        <p14:creationId xmlns:p14="http://schemas.microsoft.com/office/powerpoint/2010/main" val="277505368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1097280" y="6446837"/>
            <a:ext cx="4822804" cy="365125"/>
          </a:xfrm>
          <a:prstGeom prst="rect">
            <a:avLst/>
          </a:prstGeom>
        </p:spPr>
        <p:txBody>
          <a:bodyPr vert="horz" lIns="91440" tIns="45720" rIns="91440" bIns="45720" rtlCol="0" anchor="ctr"/>
          <a:lstStyle>
            <a:lvl1pPr algn="l">
              <a:defRPr sz="2000" cap="all" baseline="0">
                <a:solidFill>
                  <a:srgbClr val="FFFFFF"/>
                </a:solidFill>
              </a:defRPr>
            </a:lvl1pPr>
          </a:lstStyle>
          <a:p>
            <a:r>
              <a:rPr lang="en-US" dirty="0" smtClean="0"/>
              <a:t>PCNEAT 2015: It’s New York Sweet</a:t>
            </a:r>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2000">
                <a:solidFill>
                  <a:srgbClr val="FFFFFF"/>
                </a:solidFill>
              </a:defRPr>
            </a:lvl1pPr>
          </a:lstStyle>
          <a:p>
            <a:fld id="{5AA2472C-1B73-4125-A556-236B969B6996}"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53141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package" Target="../embeddings/Microsoft_PowerPoint_Presentation1.pptx"/><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Ellucian Health Check: </a:t>
            </a:r>
            <a:br>
              <a:rPr lang="en-US" dirty="0" smtClean="0"/>
            </a:br>
            <a:r>
              <a:rPr lang="en-US" dirty="0" smtClean="0"/>
              <a:t>A Customer’s Perspective</a:t>
            </a:r>
            <a:endParaRPr lang="en-US" dirty="0"/>
          </a:p>
        </p:txBody>
      </p:sp>
      <p:sp>
        <p:nvSpPr>
          <p:cNvPr id="3" name="Subtitle 2"/>
          <p:cNvSpPr>
            <a:spLocks noGrp="1"/>
          </p:cNvSpPr>
          <p:nvPr>
            <p:ph type="subTitle" idx="1"/>
          </p:nvPr>
        </p:nvSpPr>
        <p:spPr/>
        <p:txBody>
          <a:bodyPr/>
          <a:lstStyle/>
          <a:p>
            <a:r>
              <a:rPr lang="en-US" dirty="0"/>
              <a:t>Presented by: </a:t>
            </a:r>
            <a:r>
              <a:rPr lang="en-US" dirty="0" smtClean="0"/>
              <a:t>Chad Strunk, Manager of IT Systems</a:t>
            </a:r>
            <a:endParaRPr lang="en-US" dirty="0"/>
          </a:p>
          <a:p>
            <a:r>
              <a:rPr lang="en-US" dirty="0" smtClean="0"/>
              <a:t>Dunwoody College of Technology</a:t>
            </a:r>
            <a:endParaRPr lang="en-US" dirty="0"/>
          </a:p>
          <a:p>
            <a:r>
              <a:rPr lang="en-US" smtClean="0"/>
              <a:t>June 19, </a:t>
            </a:r>
            <a:r>
              <a:rPr lang="en-US" dirty="0" smtClean="0"/>
              <a:t>2015</a:t>
            </a:r>
            <a:endParaRPr lang="en-US" dirty="0"/>
          </a:p>
        </p:txBody>
      </p:sp>
    </p:spTree>
    <p:extLst>
      <p:ext uri="{BB962C8B-B14F-4D97-AF65-F5344CB8AC3E}">
        <p14:creationId xmlns:p14="http://schemas.microsoft.com/office/powerpoint/2010/main" val="34342802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3200" dirty="0" smtClean="0"/>
              <a:t>Why we did the Health Check.</a:t>
            </a:r>
          </a:p>
          <a:p>
            <a:pPr>
              <a:buFont typeface="Wingdings" panose="05000000000000000000" pitchFamily="2" charset="2"/>
              <a:buChar char="Ø"/>
            </a:pPr>
            <a:r>
              <a:rPr lang="en-US" sz="3200" dirty="0" smtClean="0"/>
              <a:t>The Health Check Experience</a:t>
            </a:r>
          </a:p>
          <a:p>
            <a:pPr>
              <a:buFont typeface="Wingdings" panose="05000000000000000000" pitchFamily="2" charset="2"/>
              <a:buChar char="Ø"/>
            </a:pPr>
            <a:r>
              <a:rPr lang="en-US" sz="3200" dirty="0" smtClean="0"/>
              <a:t>Results and Outcomes</a:t>
            </a:r>
          </a:p>
          <a:p>
            <a:pPr>
              <a:buFont typeface="Wingdings" panose="05000000000000000000" pitchFamily="2" charset="2"/>
              <a:buChar char="Ø"/>
            </a:pPr>
            <a:r>
              <a:rPr lang="en-US" sz="3200" dirty="0" smtClean="0"/>
              <a:t>Q&amp;A</a:t>
            </a:r>
          </a:p>
        </p:txBody>
      </p:sp>
      <p:sp>
        <p:nvSpPr>
          <p:cNvPr id="4" name="Footer Placeholder 3"/>
          <p:cNvSpPr>
            <a:spLocks noGrp="1"/>
          </p:cNvSpPr>
          <p:nvPr>
            <p:ph type="ftr" sz="quarter" idx="11"/>
          </p:nvPr>
        </p:nvSpPr>
        <p:spPr/>
        <p:txBody>
          <a:bodyPr/>
          <a:lstStyle/>
          <a:p>
            <a:r>
              <a:rPr lang="en-US" smtClean="0"/>
              <a:t>PCNEAT 2015: It’s New York Sweet</a:t>
            </a:r>
            <a:endParaRPr lang="en-US" dirty="0" smtClean="0"/>
          </a:p>
        </p:txBody>
      </p:sp>
      <p:sp>
        <p:nvSpPr>
          <p:cNvPr id="5" name="Slide Number Placeholder 4"/>
          <p:cNvSpPr>
            <a:spLocks noGrp="1"/>
          </p:cNvSpPr>
          <p:nvPr>
            <p:ph type="sldNum" sz="quarter" idx="12"/>
          </p:nvPr>
        </p:nvSpPr>
        <p:spPr/>
        <p:txBody>
          <a:bodyPr/>
          <a:lstStyle/>
          <a:p>
            <a:fld id="{5AA2472C-1B73-4125-A556-236B969B6996}" type="slidenum">
              <a:rPr lang="en-US" smtClean="0"/>
              <a:t>2</a:t>
            </a:fld>
            <a:endParaRPr lang="en-US"/>
          </a:p>
        </p:txBody>
      </p:sp>
    </p:spTree>
    <p:extLst>
      <p:ext uri="{BB962C8B-B14F-4D97-AF65-F5344CB8AC3E}">
        <p14:creationId xmlns:p14="http://schemas.microsoft.com/office/powerpoint/2010/main" val="41276130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we did the Health Check.</a:t>
            </a:r>
          </a:p>
        </p:txBody>
      </p:sp>
      <p:sp>
        <p:nvSpPr>
          <p:cNvPr id="6" name="Text Placeholder 5"/>
          <p:cNvSpPr>
            <a:spLocks noGrp="1"/>
          </p:cNvSpPr>
          <p:nvPr>
            <p:ph type="body" idx="1"/>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PCNEAT 2015: It’s New York Sweet</a:t>
            </a:r>
            <a:endParaRPr lang="en-US" dirty="0" smtClean="0"/>
          </a:p>
        </p:txBody>
      </p:sp>
      <p:sp>
        <p:nvSpPr>
          <p:cNvPr id="4" name="Slide Number Placeholder 3"/>
          <p:cNvSpPr>
            <a:spLocks noGrp="1"/>
          </p:cNvSpPr>
          <p:nvPr>
            <p:ph type="sldNum" sz="quarter" idx="12"/>
          </p:nvPr>
        </p:nvSpPr>
        <p:spPr/>
        <p:txBody>
          <a:bodyPr/>
          <a:lstStyle/>
          <a:p>
            <a:fld id="{5AA2472C-1B73-4125-A556-236B969B6996}" type="slidenum">
              <a:rPr lang="en-US" smtClean="0"/>
              <a:t>3</a:t>
            </a:fld>
            <a:endParaRPr lang="en-US"/>
          </a:p>
        </p:txBody>
      </p:sp>
    </p:spTree>
    <p:extLst>
      <p:ext uri="{BB962C8B-B14F-4D97-AF65-F5344CB8AC3E}">
        <p14:creationId xmlns:p14="http://schemas.microsoft.com/office/powerpoint/2010/main" val="17600258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R="0" rtl="0"/>
            <a:endParaRPr lang="en-US" b="0" i="0" u="none" strike="noStrike" baseline="0" dirty="0" smtClean="0">
              <a:latin typeface="Calibri" panose="020F0502020204030204" pitchFamily="34" charset="0"/>
            </a:endParaRPr>
          </a:p>
        </p:txBody>
      </p:sp>
      <p:sp>
        <p:nvSpPr>
          <p:cNvPr id="3" name="Text Placeholder 2"/>
          <p:cNvSpPr>
            <a:spLocks noGrp="1"/>
          </p:cNvSpPr>
          <p:nvPr>
            <p:ph type="body" idx="1"/>
          </p:nvPr>
        </p:nvSpPr>
        <p:spPr/>
        <p:txBody>
          <a:bodyPr/>
          <a:lstStyle/>
          <a:p>
            <a:endParaRPr lang="en-US"/>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0"/>
            <a:ext cx="12192000" cy="6312310"/>
          </a:xfrm>
          <a:prstGeom prst="rect">
            <a:avLst/>
          </a:prstGeom>
        </p:spPr>
      </p:pic>
      <p:sp>
        <p:nvSpPr>
          <p:cNvPr id="5" name="Footer Placeholder 4"/>
          <p:cNvSpPr>
            <a:spLocks noGrp="1"/>
          </p:cNvSpPr>
          <p:nvPr>
            <p:ph type="ftr" sz="quarter" idx="11"/>
          </p:nvPr>
        </p:nvSpPr>
        <p:spPr/>
        <p:txBody>
          <a:bodyPr/>
          <a:lstStyle/>
          <a:p>
            <a:r>
              <a:rPr lang="en-US" smtClean="0"/>
              <a:t>PCNEAT 2015: It’s New York Sweet</a:t>
            </a:r>
            <a:endParaRPr lang="en-US"/>
          </a:p>
        </p:txBody>
      </p:sp>
      <p:sp>
        <p:nvSpPr>
          <p:cNvPr id="6" name="Slide Number Placeholder 5"/>
          <p:cNvSpPr>
            <a:spLocks noGrp="1"/>
          </p:cNvSpPr>
          <p:nvPr>
            <p:ph type="sldNum" sz="quarter" idx="12"/>
          </p:nvPr>
        </p:nvSpPr>
        <p:spPr/>
        <p:txBody>
          <a:bodyPr/>
          <a:lstStyle/>
          <a:p>
            <a:fld id="{F6CA6118-EB7C-46AE-BC3D-99BBB71A146B}" type="slidenum">
              <a:rPr lang="en-US" smtClean="0"/>
              <a:t>4</a:t>
            </a:fld>
            <a:endParaRPr lang="en-US"/>
          </a:p>
        </p:txBody>
      </p:sp>
    </p:spTree>
    <p:extLst>
      <p:ext uri="{BB962C8B-B14F-4D97-AF65-F5344CB8AC3E}">
        <p14:creationId xmlns:p14="http://schemas.microsoft.com/office/powerpoint/2010/main" val="13847237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PCNEAT 2015: It’s New York Sweet</a:t>
            </a:r>
            <a:endParaRPr lang="en-US" dirty="0" smtClean="0"/>
          </a:p>
        </p:txBody>
      </p:sp>
      <p:sp>
        <p:nvSpPr>
          <p:cNvPr id="4" name="Slide Number Placeholder 3"/>
          <p:cNvSpPr>
            <a:spLocks noGrp="1"/>
          </p:cNvSpPr>
          <p:nvPr>
            <p:ph type="sldNum" sz="quarter" idx="12"/>
          </p:nvPr>
        </p:nvSpPr>
        <p:spPr/>
        <p:txBody>
          <a:bodyPr/>
          <a:lstStyle/>
          <a:p>
            <a:fld id="{5AA2472C-1B73-4125-A556-236B969B6996}" type="slidenum">
              <a:rPr lang="en-US" smtClean="0"/>
              <a:t>5</a:t>
            </a:fld>
            <a:endParaRPr lang="en-US"/>
          </a:p>
        </p:txBody>
      </p:sp>
      <p:graphicFrame>
        <p:nvGraphicFramePr>
          <p:cNvPr id="5" name="Content Placeholder 10">
            <a:hlinkClick r:id="" action="ppaction://ole?verb=0"/>
          </p:cNvPr>
          <p:cNvGraphicFramePr>
            <a:graphicFrameLocks noChangeAspect="1"/>
          </p:cNvGraphicFramePr>
          <p:nvPr>
            <p:extLst>
              <p:ext uri="{D42A27DB-BD31-4B8C-83A1-F6EECF244321}">
                <p14:modId xmlns:p14="http://schemas.microsoft.com/office/powerpoint/2010/main" val="2380081632"/>
              </p:ext>
            </p:extLst>
          </p:nvPr>
        </p:nvGraphicFramePr>
        <p:xfrm>
          <a:off x="457449" y="0"/>
          <a:ext cx="11277102" cy="6341806"/>
        </p:xfrm>
        <a:graphic>
          <a:graphicData uri="http://schemas.openxmlformats.org/presentationml/2006/ole">
            <mc:AlternateContent xmlns:mc="http://schemas.openxmlformats.org/markup-compatibility/2006">
              <mc:Choice xmlns:v="urn:schemas-microsoft-com:vml" Requires="v">
                <p:oleObj spid="_x0000_s1027" name="Presentation" r:id="rId5" imgW="4570388" imgH="2570847" progId="PowerPoint.Show.12">
                  <p:embed/>
                </p:oleObj>
              </mc:Choice>
              <mc:Fallback>
                <p:oleObj name="Presentation" r:id="rId5" imgW="4570388" imgH="2570847" progId="PowerPoint.Show.12">
                  <p:embed/>
                  <p:pic>
                    <p:nvPicPr>
                      <p:cNvPr id="0" name=""/>
                      <p:cNvPicPr/>
                      <p:nvPr/>
                    </p:nvPicPr>
                    <p:blipFill>
                      <a:blip r:embed="rId6"/>
                      <a:stretch>
                        <a:fillRect/>
                      </a:stretch>
                    </p:blipFill>
                    <p:spPr>
                      <a:xfrm>
                        <a:off x="457449" y="0"/>
                        <a:ext cx="11277102" cy="6341806"/>
                      </a:xfrm>
                      <a:prstGeom prst="rect">
                        <a:avLst/>
                      </a:prstGeom>
                    </p:spPr>
                  </p:pic>
                </p:oleObj>
              </mc:Fallback>
            </mc:AlternateContent>
          </a:graphicData>
        </a:graphic>
      </p:graphicFrame>
    </p:spTree>
    <p:extLst>
      <p:ext uri="{BB962C8B-B14F-4D97-AF65-F5344CB8AC3E}">
        <p14:creationId xmlns:p14="http://schemas.microsoft.com/office/powerpoint/2010/main" val="3978349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728" y="1644445"/>
            <a:ext cx="11478545" cy="3569110"/>
          </a:xfrm>
          <a:prstGeom prst="rect">
            <a:avLst/>
          </a:prstGeom>
        </p:spPr>
      </p:pic>
      <p:sp>
        <p:nvSpPr>
          <p:cNvPr id="2" name="Footer Placeholder 1"/>
          <p:cNvSpPr>
            <a:spLocks noGrp="1"/>
          </p:cNvSpPr>
          <p:nvPr>
            <p:ph type="ftr" sz="quarter" idx="11"/>
          </p:nvPr>
        </p:nvSpPr>
        <p:spPr/>
        <p:txBody>
          <a:bodyPr/>
          <a:lstStyle/>
          <a:p>
            <a:r>
              <a:rPr lang="en-US" smtClean="0"/>
              <a:t>PCNEAT 2015: It’s New York Sweet</a:t>
            </a:r>
            <a:endParaRPr lang="en-US" dirty="0" smtClean="0"/>
          </a:p>
        </p:txBody>
      </p:sp>
      <p:sp>
        <p:nvSpPr>
          <p:cNvPr id="3" name="Slide Number Placeholder 2"/>
          <p:cNvSpPr>
            <a:spLocks noGrp="1"/>
          </p:cNvSpPr>
          <p:nvPr>
            <p:ph type="sldNum" sz="quarter" idx="12"/>
          </p:nvPr>
        </p:nvSpPr>
        <p:spPr/>
        <p:txBody>
          <a:bodyPr/>
          <a:lstStyle/>
          <a:p>
            <a:fld id="{5AA2472C-1B73-4125-A556-236B969B6996}" type="slidenum">
              <a:rPr lang="en-US" smtClean="0"/>
              <a:t>6</a:t>
            </a:fld>
            <a:endParaRPr lang="en-US"/>
          </a:p>
        </p:txBody>
      </p:sp>
    </p:spTree>
    <p:extLst>
      <p:ext uri="{BB962C8B-B14F-4D97-AF65-F5344CB8AC3E}">
        <p14:creationId xmlns:p14="http://schemas.microsoft.com/office/powerpoint/2010/main" val="18192147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Signs of Trouble</a:t>
            </a:r>
            <a:endParaRPr lang="en-US" dirty="0"/>
          </a:p>
        </p:txBody>
      </p:sp>
      <p:sp>
        <p:nvSpPr>
          <p:cNvPr id="5" name="Content Placeholder 4"/>
          <p:cNvSpPr>
            <a:spLocks noGrp="1"/>
          </p:cNvSpPr>
          <p:nvPr>
            <p:ph idx="1"/>
          </p:nvPr>
        </p:nvSpPr>
        <p:spPr/>
        <p:txBody>
          <a:bodyPr/>
          <a:lstStyle/>
          <a:p>
            <a:endParaRPr lang="en-US"/>
          </a:p>
        </p:txBody>
      </p:sp>
      <p:sp>
        <p:nvSpPr>
          <p:cNvPr id="7" name="Text Placeholder 6"/>
          <p:cNvSpPr>
            <a:spLocks noGrp="1"/>
          </p:cNvSpPr>
          <p:nvPr>
            <p:ph type="body" sz="half" idx="2"/>
          </p:nvPr>
        </p:nvSpPr>
        <p:spPr/>
        <p:txBody>
          <a:bodyPr/>
          <a:lstStyle/>
          <a:p>
            <a:endParaRPr lang="en-US"/>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100053" y="0"/>
            <a:ext cx="8104748" cy="6858000"/>
          </a:xfrm>
          <a:prstGeom prst="rect">
            <a:avLst/>
          </a:prstGeom>
        </p:spPr>
      </p:pic>
      <p:sp>
        <p:nvSpPr>
          <p:cNvPr id="2" name="Footer Placeholder 1"/>
          <p:cNvSpPr>
            <a:spLocks noGrp="1"/>
          </p:cNvSpPr>
          <p:nvPr>
            <p:ph type="ftr" sz="quarter" idx="11"/>
          </p:nvPr>
        </p:nvSpPr>
        <p:spPr/>
        <p:txBody>
          <a:bodyPr/>
          <a:lstStyle/>
          <a:p>
            <a:r>
              <a:rPr lang="en-US" smtClean="0"/>
              <a:t>PCNEAT 2015: It’s New York Sweet</a:t>
            </a:r>
            <a:endParaRPr lang="en-US" dirty="0" smtClean="0"/>
          </a:p>
        </p:txBody>
      </p:sp>
      <p:sp>
        <p:nvSpPr>
          <p:cNvPr id="6" name="Slide Number Placeholder 5"/>
          <p:cNvSpPr>
            <a:spLocks noGrp="1"/>
          </p:cNvSpPr>
          <p:nvPr>
            <p:ph type="sldNum" sz="quarter" idx="12"/>
          </p:nvPr>
        </p:nvSpPr>
        <p:spPr/>
        <p:txBody>
          <a:bodyPr/>
          <a:lstStyle/>
          <a:p>
            <a:fld id="{5AA2472C-1B73-4125-A556-236B969B6996}" type="slidenum">
              <a:rPr lang="en-US" smtClean="0"/>
              <a:t>7</a:t>
            </a:fld>
            <a:endParaRPr lang="en-US"/>
          </a:p>
        </p:txBody>
      </p:sp>
    </p:spTree>
    <p:extLst>
      <p:ext uri="{BB962C8B-B14F-4D97-AF65-F5344CB8AC3E}">
        <p14:creationId xmlns:p14="http://schemas.microsoft.com/office/powerpoint/2010/main" val="18372713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Health Check Experience</a:t>
            </a:r>
          </a:p>
        </p:txBody>
      </p:sp>
      <p:sp>
        <p:nvSpPr>
          <p:cNvPr id="6" name="Text Placeholder 5"/>
          <p:cNvSpPr>
            <a:spLocks noGrp="1"/>
          </p:cNvSpPr>
          <p:nvPr>
            <p:ph type="body" idx="1"/>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PCNEAT 2015: It’s New York Sweet</a:t>
            </a:r>
            <a:endParaRPr lang="en-US" dirty="0" smtClean="0"/>
          </a:p>
        </p:txBody>
      </p:sp>
      <p:sp>
        <p:nvSpPr>
          <p:cNvPr id="4" name="Slide Number Placeholder 3"/>
          <p:cNvSpPr>
            <a:spLocks noGrp="1"/>
          </p:cNvSpPr>
          <p:nvPr>
            <p:ph type="sldNum" sz="quarter" idx="12"/>
          </p:nvPr>
        </p:nvSpPr>
        <p:spPr/>
        <p:txBody>
          <a:bodyPr/>
          <a:lstStyle/>
          <a:p>
            <a:fld id="{5AA2472C-1B73-4125-A556-236B969B6996}" type="slidenum">
              <a:rPr lang="en-US" smtClean="0"/>
              <a:t>8</a:t>
            </a:fld>
            <a:endParaRPr lang="en-US"/>
          </a:p>
        </p:txBody>
      </p:sp>
    </p:spTree>
    <p:extLst>
      <p:ext uri="{BB962C8B-B14F-4D97-AF65-F5344CB8AC3E}">
        <p14:creationId xmlns:p14="http://schemas.microsoft.com/office/powerpoint/2010/main" val="8647692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smtClean="0"/>
              <a:t>Planning the Health Check</a:t>
            </a:r>
            <a:endParaRPr lang="en-US" dirty="0"/>
          </a:p>
        </p:txBody>
      </p:sp>
      <p:sp>
        <p:nvSpPr>
          <p:cNvPr id="10" name="Content Placeholder 9"/>
          <p:cNvSpPr>
            <a:spLocks noGrp="1"/>
          </p:cNvSpPr>
          <p:nvPr>
            <p:ph idx="1"/>
          </p:nvPr>
        </p:nvSpPr>
        <p:spPr/>
        <p:txBody>
          <a:bodyPr/>
          <a:lstStyle/>
          <a:p>
            <a:endParaRPr lang="en-US" dirty="0"/>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100052" y="0"/>
            <a:ext cx="8091948" cy="6843252"/>
          </a:xfrm>
          <a:prstGeom prst="rect">
            <a:avLst/>
          </a:prstGeom>
        </p:spPr>
      </p:pic>
      <p:sp>
        <p:nvSpPr>
          <p:cNvPr id="11" name="Text Placeholder 10"/>
          <p:cNvSpPr>
            <a:spLocks noGrp="1"/>
          </p:cNvSpPr>
          <p:nvPr>
            <p:ph type="body" sz="half" idx="2"/>
          </p:nvPr>
        </p:nvSpPr>
        <p:spPr/>
        <p:txBody>
          <a:bodyPr/>
          <a:lstStyle/>
          <a:p>
            <a:endParaRPr lang="en-US" dirty="0"/>
          </a:p>
        </p:txBody>
      </p:sp>
      <p:sp>
        <p:nvSpPr>
          <p:cNvPr id="2" name="Footer Placeholder 1"/>
          <p:cNvSpPr>
            <a:spLocks noGrp="1"/>
          </p:cNvSpPr>
          <p:nvPr>
            <p:ph type="ftr" sz="quarter" idx="11"/>
          </p:nvPr>
        </p:nvSpPr>
        <p:spPr/>
        <p:txBody>
          <a:bodyPr/>
          <a:lstStyle/>
          <a:p>
            <a:r>
              <a:rPr lang="en-US" smtClean="0"/>
              <a:t>PCNEAT 2015: It’s New York Sweet</a:t>
            </a:r>
            <a:endParaRPr lang="en-US" dirty="0" smtClean="0"/>
          </a:p>
        </p:txBody>
      </p:sp>
      <p:sp>
        <p:nvSpPr>
          <p:cNvPr id="3" name="Slide Number Placeholder 2"/>
          <p:cNvSpPr>
            <a:spLocks noGrp="1"/>
          </p:cNvSpPr>
          <p:nvPr>
            <p:ph type="sldNum" sz="quarter" idx="12"/>
          </p:nvPr>
        </p:nvSpPr>
        <p:spPr/>
        <p:txBody>
          <a:bodyPr/>
          <a:lstStyle/>
          <a:p>
            <a:fld id="{5AA2472C-1B73-4125-A556-236B969B6996}" type="slidenum">
              <a:rPr lang="en-US" smtClean="0"/>
              <a:t>9</a:t>
            </a:fld>
            <a:endParaRPr lang="en-US"/>
          </a:p>
        </p:txBody>
      </p:sp>
    </p:spTree>
    <p:extLst>
      <p:ext uri="{BB962C8B-B14F-4D97-AF65-F5344CB8AC3E}">
        <p14:creationId xmlns:p14="http://schemas.microsoft.com/office/powerpoint/2010/main" val="9155143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Interviews</a:t>
            </a:r>
          </a:p>
        </p:txBody>
      </p:sp>
      <p:pic>
        <p:nvPicPr>
          <p:cNvPr id="6" name="Content Placeholder 5"/>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1090"/>
          <a:stretch/>
        </p:blipFill>
        <p:spPr>
          <a:xfrm>
            <a:off x="4109577" y="594359"/>
            <a:ext cx="8087340" cy="5389815"/>
          </a:xfrm>
        </p:spPr>
      </p:pic>
      <p:sp>
        <p:nvSpPr>
          <p:cNvPr id="4" name="Text Placeholder 3"/>
          <p:cNvSpPr>
            <a:spLocks noGrp="1"/>
          </p:cNvSpPr>
          <p:nvPr>
            <p:ph type="body" sz="half" idx="2"/>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PCNEAT 2015: It’s New York Sweet</a:t>
            </a:r>
            <a:endParaRPr lang="en-US" dirty="0" smtClean="0"/>
          </a:p>
        </p:txBody>
      </p:sp>
      <p:sp>
        <p:nvSpPr>
          <p:cNvPr id="5" name="Slide Number Placeholder 4"/>
          <p:cNvSpPr>
            <a:spLocks noGrp="1"/>
          </p:cNvSpPr>
          <p:nvPr>
            <p:ph type="sldNum" sz="quarter" idx="12"/>
          </p:nvPr>
        </p:nvSpPr>
        <p:spPr/>
        <p:txBody>
          <a:bodyPr/>
          <a:lstStyle/>
          <a:p>
            <a:fld id="{5AA2472C-1B73-4125-A556-236B969B6996}" type="slidenum">
              <a:rPr lang="en-US" smtClean="0"/>
              <a:t>10</a:t>
            </a:fld>
            <a:endParaRPr lang="en-US"/>
          </a:p>
        </p:txBody>
      </p:sp>
    </p:spTree>
    <p:extLst>
      <p:ext uri="{BB962C8B-B14F-4D97-AF65-F5344CB8AC3E}">
        <p14:creationId xmlns:p14="http://schemas.microsoft.com/office/powerpoint/2010/main" val="1445794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Deliverables and Debriefing</a:t>
            </a:r>
          </a:p>
        </p:txBody>
      </p:sp>
      <p:sp>
        <p:nvSpPr>
          <p:cNvPr id="3" name="Text Placeholder 2"/>
          <p:cNvSpPr>
            <a:spLocks noGrp="1"/>
          </p:cNvSpPr>
          <p:nvPr>
            <p:ph type="body" sz="half" idx="2"/>
          </p:nvPr>
        </p:nvSpPr>
        <p:spPr/>
        <p:txBody>
          <a:bodyPr/>
          <a:lstStyle/>
          <a:p>
            <a:endParaRPr lang="en-US"/>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b="-8126"/>
          <a:stretch/>
        </p:blipFill>
        <p:spPr>
          <a:xfrm>
            <a:off x="0" y="-1"/>
            <a:ext cx="12192000" cy="5310293"/>
          </a:xfrm>
          <a:prstGeom prst="rect">
            <a:avLst/>
          </a:prstGeom>
        </p:spPr>
      </p:pic>
      <p:sp>
        <p:nvSpPr>
          <p:cNvPr id="5" name="Footer Placeholder 4"/>
          <p:cNvSpPr>
            <a:spLocks noGrp="1"/>
          </p:cNvSpPr>
          <p:nvPr>
            <p:ph type="ftr" sz="quarter" idx="11"/>
          </p:nvPr>
        </p:nvSpPr>
        <p:spPr/>
        <p:txBody>
          <a:bodyPr/>
          <a:lstStyle/>
          <a:p>
            <a:r>
              <a:rPr lang="en-US" smtClean="0"/>
              <a:t>PCNEAT 2015: It’s New York Sweet</a:t>
            </a:r>
            <a:endParaRPr lang="en-US" dirty="0" smtClean="0"/>
          </a:p>
        </p:txBody>
      </p:sp>
      <p:sp>
        <p:nvSpPr>
          <p:cNvPr id="6" name="Slide Number Placeholder 5"/>
          <p:cNvSpPr>
            <a:spLocks noGrp="1"/>
          </p:cNvSpPr>
          <p:nvPr>
            <p:ph type="sldNum" sz="quarter" idx="12"/>
          </p:nvPr>
        </p:nvSpPr>
        <p:spPr/>
        <p:txBody>
          <a:bodyPr/>
          <a:lstStyle/>
          <a:p>
            <a:fld id="{5AA2472C-1B73-4125-A556-236B969B6996}" type="slidenum">
              <a:rPr lang="en-US" smtClean="0"/>
              <a:t>11</a:t>
            </a:fld>
            <a:endParaRPr lang="en-US"/>
          </a:p>
        </p:txBody>
      </p:sp>
    </p:spTree>
    <p:extLst>
      <p:ext uri="{BB962C8B-B14F-4D97-AF65-F5344CB8AC3E}">
        <p14:creationId xmlns:p14="http://schemas.microsoft.com/office/powerpoint/2010/main" val="31509961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Results and Outcomes</a:t>
            </a:r>
          </a:p>
        </p:txBody>
      </p:sp>
      <p:sp>
        <p:nvSpPr>
          <p:cNvPr id="6" name="Text Placeholder 5"/>
          <p:cNvSpPr>
            <a:spLocks noGrp="1"/>
          </p:cNvSpPr>
          <p:nvPr>
            <p:ph type="body" idx="1"/>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PCNEAT 2015: It’s New York Sweet</a:t>
            </a:r>
            <a:endParaRPr lang="en-US" dirty="0" smtClean="0"/>
          </a:p>
        </p:txBody>
      </p:sp>
      <p:sp>
        <p:nvSpPr>
          <p:cNvPr id="4" name="Slide Number Placeholder 3"/>
          <p:cNvSpPr>
            <a:spLocks noGrp="1"/>
          </p:cNvSpPr>
          <p:nvPr>
            <p:ph type="sldNum" sz="quarter" idx="12"/>
          </p:nvPr>
        </p:nvSpPr>
        <p:spPr/>
        <p:txBody>
          <a:bodyPr/>
          <a:lstStyle/>
          <a:p>
            <a:fld id="{5AA2472C-1B73-4125-A556-236B969B6996}" type="slidenum">
              <a:rPr lang="en-US" smtClean="0"/>
              <a:t>12</a:t>
            </a:fld>
            <a:endParaRPr lang="en-US"/>
          </a:p>
        </p:txBody>
      </p:sp>
    </p:spTree>
    <p:extLst>
      <p:ext uri="{BB962C8B-B14F-4D97-AF65-F5344CB8AC3E}">
        <p14:creationId xmlns:p14="http://schemas.microsoft.com/office/powerpoint/2010/main" val="26334126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
            <a:ext cx="12192000" cy="4911213"/>
          </a:xfrm>
          <a:prstGeom prst="rect">
            <a:avLst/>
          </a:prstGeom>
        </p:spPr>
      </p:pic>
      <p:sp>
        <p:nvSpPr>
          <p:cNvPr id="6" name="Title 5"/>
          <p:cNvSpPr>
            <a:spLocks noGrp="1"/>
          </p:cNvSpPr>
          <p:nvPr>
            <p:ph type="title"/>
          </p:nvPr>
        </p:nvSpPr>
        <p:spPr/>
        <p:txBody>
          <a:bodyPr/>
          <a:lstStyle/>
          <a:p>
            <a:r>
              <a:rPr lang="en-US" dirty="0" smtClean="0"/>
              <a:t>Systems User Group</a:t>
            </a:r>
            <a:endParaRPr lang="en-US" dirty="0"/>
          </a:p>
        </p:txBody>
      </p:sp>
      <p:sp>
        <p:nvSpPr>
          <p:cNvPr id="7" name="Text Placeholder 6"/>
          <p:cNvSpPr>
            <a:spLocks noGrp="1"/>
          </p:cNvSpPr>
          <p:nvPr>
            <p:ph type="body" sz="half" idx="2"/>
          </p:nvPr>
        </p:nvSpPr>
        <p:spPr/>
        <p:txBody>
          <a:bodyPr/>
          <a:lstStyle/>
          <a:p>
            <a:endParaRPr lang="en-US"/>
          </a:p>
        </p:txBody>
      </p:sp>
      <p:sp>
        <p:nvSpPr>
          <p:cNvPr id="2" name="Footer Placeholder 1"/>
          <p:cNvSpPr>
            <a:spLocks noGrp="1"/>
          </p:cNvSpPr>
          <p:nvPr>
            <p:ph type="ftr" sz="quarter" idx="11"/>
          </p:nvPr>
        </p:nvSpPr>
        <p:spPr/>
        <p:txBody>
          <a:bodyPr/>
          <a:lstStyle/>
          <a:p>
            <a:r>
              <a:rPr lang="en-US" smtClean="0"/>
              <a:t>PCNEAT 2015: It’s New York Sweet</a:t>
            </a:r>
            <a:endParaRPr lang="en-US" dirty="0" smtClean="0"/>
          </a:p>
        </p:txBody>
      </p:sp>
      <p:sp>
        <p:nvSpPr>
          <p:cNvPr id="3" name="Slide Number Placeholder 2"/>
          <p:cNvSpPr>
            <a:spLocks noGrp="1"/>
          </p:cNvSpPr>
          <p:nvPr>
            <p:ph type="sldNum" sz="quarter" idx="12"/>
          </p:nvPr>
        </p:nvSpPr>
        <p:spPr/>
        <p:txBody>
          <a:bodyPr/>
          <a:lstStyle/>
          <a:p>
            <a:fld id="{5AA2472C-1B73-4125-A556-236B969B6996}" type="slidenum">
              <a:rPr lang="en-US" smtClean="0"/>
              <a:t>13</a:t>
            </a:fld>
            <a:endParaRPr lang="en-US"/>
          </a:p>
        </p:txBody>
      </p:sp>
    </p:spTree>
    <p:extLst>
      <p:ext uri="{BB962C8B-B14F-4D97-AF65-F5344CB8AC3E}">
        <p14:creationId xmlns:p14="http://schemas.microsoft.com/office/powerpoint/2010/main" val="14266917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Refit Project</a:t>
            </a:r>
          </a:p>
        </p:txBody>
      </p:sp>
      <p:sp>
        <p:nvSpPr>
          <p:cNvPr id="4" name="Content Placeholder 3"/>
          <p:cNvSpPr>
            <a:spLocks noGrp="1"/>
          </p:cNvSpPr>
          <p:nvPr>
            <p:ph idx="1"/>
          </p:nvPr>
        </p:nvSpPr>
        <p:spPr/>
        <p:txBody>
          <a:bodyPr/>
          <a:lstStyle/>
          <a:p>
            <a:endParaRPr lang="en-US"/>
          </a:p>
        </p:txBody>
      </p:sp>
      <p:sp>
        <p:nvSpPr>
          <p:cNvPr id="6" name="Text Placeholder 5"/>
          <p:cNvSpPr>
            <a:spLocks noGrp="1"/>
          </p:cNvSpPr>
          <p:nvPr>
            <p:ph type="body" sz="half" idx="2"/>
          </p:nvPr>
        </p:nvSpPr>
        <p:spPr/>
        <p:txBody>
          <a:bodyPr/>
          <a:lstStyle/>
          <a:p>
            <a:endParaRPr lang="en-US"/>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070556" y="3687"/>
            <a:ext cx="8141110" cy="6854313"/>
          </a:xfrm>
          <a:prstGeom prst="rect">
            <a:avLst/>
          </a:prstGeom>
        </p:spPr>
      </p:pic>
      <p:sp>
        <p:nvSpPr>
          <p:cNvPr id="5" name="Footer Placeholder 4"/>
          <p:cNvSpPr>
            <a:spLocks noGrp="1"/>
          </p:cNvSpPr>
          <p:nvPr>
            <p:ph type="ftr" sz="quarter" idx="11"/>
          </p:nvPr>
        </p:nvSpPr>
        <p:spPr/>
        <p:txBody>
          <a:bodyPr/>
          <a:lstStyle/>
          <a:p>
            <a:r>
              <a:rPr lang="en-US" smtClean="0"/>
              <a:t>PCNEAT 2015: It’s New York Sweet</a:t>
            </a:r>
            <a:endParaRPr lang="en-US" dirty="0" smtClean="0"/>
          </a:p>
        </p:txBody>
      </p:sp>
      <p:sp>
        <p:nvSpPr>
          <p:cNvPr id="7" name="Slide Number Placeholder 6"/>
          <p:cNvSpPr>
            <a:spLocks noGrp="1"/>
          </p:cNvSpPr>
          <p:nvPr>
            <p:ph type="sldNum" sz="quarter" idx="12"/>
          </p:nvPr>
        </p:nvSpPr>
        <p:spPr/>
        <p:txBody>
          <a:bodyPr/>
          <a:lstStyle/>
          <a:p>
            <a:fld id="{5AA2472C-1B73-4125-A556-236B969B6996}" type="slidenum">
              <a:rPr lang="en-US" smtClean="0"/>
              <a:t>14</a:t>
            </a:fld>
            <a:endParaRPr lang="en-US"/>
          </a:p>
        </p:txBody>
      </p:sp>
    </p:spTree>
    <p:extLst>
      <p:ext uri="{BB962C8B-B14F-4D97-AF65-F5344CB8AC3E}">
        <p14:creationId xmlns:p14="http://schemas.microsoft.com/office/powerpoint/2010/main" val="27792070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032393" y="0"/>
            <a:ext cx="10173698" cy="6297561"/>
          </a:xfrm>
          <a:prstGeom prst="rect">
            <a:avLst/>
          </a:prstGeom>
        </p:spPr>
      </p:pic>
      <p:sp>
        <p:nvSpPr>
          <p:cNvPr id="2" name="Footer Placeholder 1"/>
          <p:cNvSpPr>
            <a:spLocks noGrp="1"/>
          </p:cNvSpPr>
          <p:nvPr>
            <p:ph type="ftr" sz="quarter" idx="11"/>
          </p:nvPr>
        </p:nvSpPr>
        <p:spPr/>
        <p:txBody>
          <a:bodyPr/>
          <a:lstStyle/>
          <a:p>
            <a:r>
              <a:rPr lang="en-US" smtClean="0"/>
              <a:t>PCNEAT 2015: It’s New York Sweet</a:t>
            </a:r>
            <a:endParaRPr lang="en-US" dirty="0" smtClean="0"/>
          </a:p>
        </p:txBody>
      </p:sp>
      <p:sp>
        <p:nvSpPr>
          <p:cNvPr id="4" name="Slide Number Placeholder 3"/>
          <p:cNvSpPr>
            <a:spLocks noGrp="1"/>
          </p:cNvSpPr>
          <p:nvPr>
            <p:ph type="sldNum" sz="quarter" idx="12"/>
          </p:nvPr>
        </p:nvSpPr>
        <p:spPr/>
        <p:txBody>
          <a:bodyPr/>
          <a:lstStyle/>
          <a:p>
            <a:fld id="{5AA2472C-1B73-4125-A556-236B969B6996}" type="slidenum">
              <a:rPr lang="en-US" smtClean="0"/>
              <a:t>15</a:t>
            </a:fld>
            <a:endParaRPr lang="en-US"/>
          </a:p>
        </p:txBody>
      </p:sp>
    </p:spTree>
    <p:extLst>
      <p:ext uri="{BB962C8B-B14F-4D97-AF65-F5344CB8AC3E}">
        <p14:creationId xmlns:p14="http://schemas.microsoft.com/office/powerpoint/2010/main" val="22352415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0" i="0" u="none" strike="noStrike" baseline="0" dirty="0" smtClean="0">
                <a:latin typeface="Calibri" panose="020F0502020204030204" pitchFamily="34" charset="0"/>
              </a:rPr>
              <a:t>Takeaways</a:t>
            </a:r>
            <a:endParaRPr lang="en-US" b="0" i="0" u="none" strike="noStrike" baseline="0" dirty="0" smtClean="0">
              <a:latin typeface="Times New Roman" panose="02020603050405020304" pitchFamily="18" charset="0"/>
            </a:endParaRPr>
          </a:p>
        </p:txBody>
      </p:sp>
      <p:sp>
        <p:nvSpPr>
          <p:cNvPr id="4" name="Text Placeholder 3"/>
          <p:cNvSpPr>
            <a:spLocks noGrp="1"/>
          </p:cNvSpPr>
          <p:nvPr>
            <p:ph type="body" idx="1"/>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PCNEAT 2015: It’s New York Sweet</a:t>
            </a:r>
            <a:endParaRPr lang="en-US" dirty="0" smtClean="0"/>
          </a:p>
        </p:txBody>
      </p:sp>
      <p:sp>
        <p:nvSpPr>
          <p:cNvPr id="5" name="Slide Number Placeholder 4"/>
          <p:cNvSpPr>
            <a:spLocks noGrp="1"/>
          </p:cNvSpPr>
          <p:nvPr>
            <p:ph type="sldNum" sz="quarter" idx="12"/>
          </p:nvPr>
        </p:nvSpPr>
        <p:spPr/>
        <p:txBody>
          <a:bodyPr/>
          <a:lstStyle/>
          <a:p>
            <a:fld id="{5AA2472C-1B73-4125-A556-236B969B6996}" type="slidenum">
              <a:rPr lang="en-US" smtClean="0"/>
              <a:t>16</a:t>
            </a:fld>
            <a:endParaRPr lang="en-US"/>
          </a:p>
        </p:txBody>
      </p:sp>
    </p:spTree>
    <p:extLst>
      <p:ext uri="{BB962C8B-B14F-4D97-AF65-F5344CB8AC3E}">
        <p14:creationId xmlns:p14="http://schemas.microsoft.com/office/powerpoint/2010/main" val="21160374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Q&amp;A</a:t>
            </a:r>
            <a:endParaRPr lang="en-US" dirty="0"/>
          </a:p>
        </p:txBody>
      </p:sp>
      <p:sp>
        <p:nvSpPr>
          <p:cNvPr id="3" name="Text Placeholder 2"/>
          <p:cNvSpPr>
            <a:spLocks noGrp="1"/>
          </p:cNvSpPr>
          <p:nvPr>
            <p:ph type="body"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PCNEAT 2015: It’s New York Sweet</a:t>
            </a:r>
            <a:endParaRPr lang="en-US" dirty="0" smtClean="0"/>
          </a:p>
        </p:txBody>
      </p:sp>
      <p:sp>
        <p:nvSpPr>
          <p:cNvPr id="5" name="Slide Number Placeholder 4"/>
          <p:cNvSpPr>
            <a:spLocks noGrp="1"/>
          </p:cNvSpPr>
          <p:nvPr>
            <p:ph type="sldNum" sz="quarter" idx="12"/>
          </p:nvPr>
        </p:nvSpPr>
        <p:spPr/>
        <p:txBody>
          <a:bodyPr/>
          <a:lstStyle/>
          <a:p>
            <a:fld id="{5AA2472C-1B73-4125-A556-236B969B6996}" type="slidenum">
              <a:rPr lang="en-US" smtClean="0"/>
              <a:t>17</a:t>
            </a:fld>
            <a:endParaRPr lang="en-US"/>
          </a:p>
        </p:txBody>
      </p:sp>
    </p:spTree>
    <p:extLst>
      <p:ext uri="{BB962C8B-B14F-4D97-AF65-F5344CB8AC3E}">
        <p14:creationId xmlns:p14="http://schemas.microsoft.com/office/powerpoint/2010/main" val="38645046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pPr algn="ctr"/>
            <a:r>
              <a:rPr lang="en-US" dirty="0" smtClean="0"/>
              <a:t>Thank You!</a:t>
            </a:r>
            <a:endParaRPr lang="en-US" dirty="0"/>
          </a:p>
        </p:txBody>
      </p:sp>
      <p:sp>
        <p:nvSpPr>
          <p:cNvPr id="7" name="Text Placeholder 6"/>
          <p:cNvSpPr>
            <a:spLocks noGrp="1"/>
          </p:cNvSpPr>
          <p:nvPr>
            <p:ph type="subTitle" idx="1"/>
          </p:nvPr>
        </p:nvSpPr>
        <p:spPr/>
        <p:txBody>
          <a:bodyPr anchor="ctr">
            <a:normAutofit/>
          </a:bodyPr>
          <a:lstStyle/>
          <a:p>
            <a:r>
              <a:rPr lang="en-US" dirty="0" smtClean="0"/>
              <a:t>Chad Strunk, Manager of IT Systems</a:t>
            </a:r>
          </a:p>
          <a:p>
            <a:r>
              <a:rPr lang="en-US" dirty="0"/>
              <a:t>Dunwoody College of Technology</a:t>
            </a:r>
            <a:endParaRPr lang="en-US" dirty="0" smtClean="0"/>
          </a:p>
          <a:p>
            <a:r>
              <a:rPr lang="en-US" dirty="0" smtClean="0"/>
              <a:t>cstrunk@dunwoody.edu</a:t>
            </a:r>
            <a:endParaRPr lang="en-US" dirty="0"/>
          </a:p>
          <a:p>
            <a:r>
              <a:rPr lang="en-US" dirty="0"/>
              <a:t>612-381-3076</a:t>
            </a:r>
          </a:p>
        </p:txBody>
      </p:sp>
      <p:sp>
        <p:nvSpPr>
          <p:cNvPr id="2" name="Footer Placeholder 1"/>
          <p:cNvSpPr>
            <a:spLocks noGrp="1"/>
          </p:cNvSpPr>
          <p:nvPr>
            <p:ph type="ftr" sz="quarter" idx="11"/>
          </p:nvPr>
        </p:nvSpPr>
        <p:spPr/>
        <p:txBody>
          <a:bodyPr/>
          <a:lstStyle/>
          <a:p>
            <a:r>
              <a:rPr lang="en-US" smtClean="0"/>
              <a:t>PCNEAT 2015: It’s New York Sweet</a:t>
            </a:r>
            <a:endParaRPr lang="en-US"/>
          </a:p>
        </p:txBody>
      </p:sp>
      <p:sp>
        <p:nvSpPr>
          <p:cNvPr id="3" name="Slide Number Placeholder 2"/>
          <p:cNvSpPr>
            <a:spLocks noGrp="1"/>
          </p:cNvSpPr>
          <p:nvPr>
            <p:ph type="sldNum" sz="quarter" idx="4294967295"/>
          </p:nvPr>
        </p:nvSpPr>
        <p:spPr>
          <a:xfrm>
            <a:off x="10880725" y="6459538"/>
            <a:ext cx="1311275" cy="365125"/>
          </a:xfrm>
        </p:spPr>
        <p:txBody>
          <a:bodyPr/>
          <a:lstStyle/>
          <a:p>
            <a:fld id="{FECA2EC8-F3FA-4C01-84AB-B1EF89966E2E}" type="slidenum">
              <a:rPr lang="en-US" smtClean="0"/>
              <a:t>18</a:t>
            </a:fld>
            <a:endParaRPr lang="en-US"/>
          </a:p>
        </p:txBody>
      </p:sp>
    </p:spTree>
    <p:extLst>
      <p:ext uri="{BB962C8B-B14F-4D97-AF65-F5344CB8AC3E}">
        <p14:creationId xmlns:p14="http://schemas.microsoft.com/office/powerpoint/2010/main" val="745425661"/>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2358</TotalTime>
  <Words>2081</Words>
  <Application>Microsoft Office PowerPoint</Application>
  <PresentationFormat>Widescreen</PresentationFormat>
  <Paragraphs>139</Paragraphs>
  <Slides>18</Slides>
  <Notes>14</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4" baseType="lpstr">
      <vt:lpstr>Calibri</vt:lpstr>
      <vt:lpstr>Calibri Light</vt:lpstr>
      <vt:lpstr>Times New Roman</vt:lpstr>
      <vt:lpstr>Wingdings</vt:lpstr>
      <vt:lpstr>Retrospect</vt:lpstr>
      <vt:lpstr>Presentation</vt:lpstr>
      <vt:lpstr>Ellucian Health Check:  A Customer’s Perspective</vt:lpstr>
      <vt:lpstr>Topics</vt:lpstr>
      <vt:lpstr>Why we did the Health Check.</vt:lpstr>
      <vt:lpstr>PowerPoint Presentation</vt:lpstr>
      <vt:lpstr>PowerPoint Presentation</vt:lpstr>
      <vt:lpstr>PowerPoint Presentation</vt:lpstr>
      <vt:lpstr>Signs of Trouble</vt:lpstr>
      <vt:lpstr>Health Check Experience</vt:lpstr>
      <vt:lpstr>Planning the Health Check</vt:lpstr>
      <vt:lpstr>The Interviews</vt:lpstr>
      <vt:lpstr>Deliverables and Debriefing</vt:lpstr>
      <vt:lpstr>Results and Outcomes</vt:lpstr>
      <vt:lpstr>Systems User Group</vt:lpstr>
      <vt:lpstr>Refit Project</vt:lpstr>
      <vt:lpstr>PowerPoint Presentation</vt:lpstr>
      <vt:lpstr>Takeaways</vt:lpstr>
      <vt:lpstr>Q&amp;A</vt:lpstr>
      <vt:lpstr>Thank You!</vt:lpstr>
    </vt:vector>
  </TitlesOfParts>
  <Company>Alvernia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Tamara.Noecker</dc:creator>
  <cp:lastModifiedBy>Strunk, Chad</cp:lastModifiedBy>
  <cp:revision>105</cp:revision>
  <dcterms:created xsi:type="dcterms:W3CDTF">2015-03-11T13:29:00Z</dcterms:created>
  <dcterms:modified xsi:type="dcterms:W3CDTF">2015-06-19T11:20:25Z</dcterms:modified>
</cp:coreProperties>
</file>