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64" r:id="rId5"/>
    <p:sldId id="259" r:id="rId6"/>
    <p:sldId id="260" r:id="rId7"/>
    <p:sldId id="262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rence Peavy" initials="TP" lastIdx="1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3" autoAdjust="0"/>
    <p:restoredTop sz="94640" autoAdjust="0"/>
  </p:normalViewPr>
  <p:slideViewPr>
    <p:cSldViewPr snapToGrid="0">
      <p:cViewPr varScale="1">
        <p:scale>
          <a:sx n="55" d="100"/>
          <a:sy n="55" d="100"/>
        </p:scale>
        <p:origin x="-84" y="-3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'Adaptation Rate'!$A$1:$I$1</c:f>
              <c:strCache>
                <c:ptCount val="8"/>
                <c:pt idx="0">
                  <c:v>Fall 2012</c:v>
                </c:pt>
                <c:pt idx="1">
                  <c:v>Spring 2013</c:v>
                </c:pt>
                <c:pt idx="2">
                  <c:v>Fall 2013</c:v>
                </c:pt>
                <c:pt idx="3">
                  <c:v>Spring 14</c:v>
                </c:pt>
                <c:pt idx="4">
                  <c:v>Summer 14</c:v>
                </c:pt>
                <c:pt idx="5">
                  <c:v>Fall 14</c:v>
                </c:pt>
                <c:pt idx="6">
                  <c:v>Spring 2015</c:v>
                </c:pt>
                <c:pt idx="7">
                  <c:v>Summer 2015</c:v>
                </c:pt>
              </c:strCache>
            </c:strRef>
          </c:cat>
          <c:val>
            <c:numRef>
              <c:f>'Adaptation Rate'!$A$2:$I$2</c:f>
              <c:numCache>
                <c:formatCode>0%</c:formatCode>
                <c:ptCount val="8"/>
                <c:pt idx="0" formatCode="0.00%">
                  <c:v>3.2000000000000001E-2</c:v>
                </c:pt>
                <c:pt idx="1">
                  <c:v>0.01</c:v>
                </c:pt>
                <c:pt idx="2">
                  <c:v>0.36</c:v>
                </c:pt>
                <c:pt idx="3">
                  <c:v>0.44</c:v>
                </c:pt>
                <c:pt idx="4">
                  <c:v>0.53</c:v>
                </c:pt>
                <c:pt idx="5">
                  <c:v>0.34</c:v>
                </c:pt>
                <c:pt idx="6">
                  <c:v>0.442</c:v>
                </c:pt>
                <c:pt idx="7">
                  <c:v>0.53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763328"/>
        <c:axId val="38640640"/>
      </c:barChart>
      <c:catAx>
        <c:axId val="37763328"/>
        <c:scaling>
          <c:orientation val="minMax"/>
        </c:scaling>
        <c:delete val="0"/>
        <c:axPos val="b"/>
        <c:majorTickMark val="out"/>
        <c:minorTickMark val="none"/>
        <c:tickLblPos val="nextTo"/>
        <c:crossAx val="38640640"/>
        <c:crosses val="autoZero"/>
        <c:auto val="1"/>
        <c:lblAlgn val="ctr"/>
        <c:lblOffset val="100"/>
        <c:noMultiLvlLbl val="0"/>
      </c:catAx>
      <c:valAx>
        <c:axId val="3864064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377633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324A3-5569-4742-8262-F07B6F4BF25A}" type="datetimeFigureOut">
              <a:rPr lang="en-US" smtClean="0"/>
              <a:t>6/16/2015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0C51F-204F-44BC-853B-BDCCD1752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98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13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53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412684"/>
            <a:ext cx="10058400" cy="230723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027077"/>
            <a:ext cx="10058400" cy="2261201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Presented by: name, title</a:t>
            </a:r>
          </a:p>
          <a:p>
            <a:r>
              <a:rPr lang="en-US" dirty="0" smtClean="0"/>
              <a:t>Institution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97280" y="38735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155" y="585022"/>
            <a:ext cx="3819525" cy="1000125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446837"/>
            <a:ext cx="4822804" cy="365125"/>
          </a:xfrm>
        </p:spPr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983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6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42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9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5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3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4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2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0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9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44683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PCNEAT 2015: It’s New York Sweet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fld id="{5AA2472C-1B73-4125-A556-236B969B6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31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ADULT LEARNER AND ONLINE REGISTRATION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</a:t>
            </a:r>
            <a:r>
              <a:rPr lang="en-US" dirty="0" smtClean="0"/>
              <a:t>Noreen Smith, Registrar</a:t>
            </a:r>
            <a:endParaRPr lang="en-US" dirty="0"/>
          </a:p>
          <a:p>
            <a:r>
              <a:rPr lang="en-US" dirty="0" smtClean="0"/>
              <a:t>Metropolitan college of New </a:t>
            </a:r>
            <a:r>
              <a:rPr lang="en-US" dirty="0" err="1" smtClean="0"/>
              <a:t>york</a:t>
            </a:r>
            <a:endParaRPr lang="en-US" dirty="0"/>
          </a:p>
          <a:p>
            <a:r>
              <a:rPr lang="en-US" dirty="0" smtClean="0"/>
              <a:t>June 17,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428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dirty="0" smtClean="0"/>
              <a:t>The MCNY </a:t>
            </a:r>
            <a:r>
              <a:rPr lang="en-US" dirty="0" smtClean="0"/>
              <a:t>Adult Learner	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Overview of Metropolitan College of New York</a:t>
            </a:r>
          </a:p>
          <a:p>
            <a:pPr marL="0" indent="0">
              <a:buNone/>
            </a:pPr>
            <a:r>
              <a:rPr lang="en-US" dirty="0" smtClean="0"/>
              <a:t>1964 -  The Women’s Talent Corps</a:t>
            </a:r>
          </a:p>
          <a:p>
            <a:pPr marL="0" indent="0">
              <a:buNone/>
            </a:pPr>
            <a:r>
              <a:rPr lang="en-US" dirty="0" smtClean="0"/>
              <a:t>1970 – College for Human Services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1992 – Audrey Cohen College</a:t>
            </a:r>
          </a:p>
          <a:p>
            <a:pPr marL="0" indent="0">
              <a:buNone/>
            </a:pPr>
            <a:r>
              <a:rPr lang="en-US" dirty="0" smtClean="0"/>
              <a:t>2002 – Metropolitan College of New York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Full-time working adults</a:t>
            </a: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Many are single parent caring </a:t>
            </a:r>
            <a:r>
              <a:rPr lang="en-US" dirty="0" smtClean="0"/>
              <a:t>for their </a:t>
            </a:r>
            <a:r>
              <a:rPr lang="en-US" dirty="0" smtClean="0"/>
              <a:t>children by themselves</a:t>
            </a: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Many are </a:t>
            </a:r>
            <a:r>
              <a:rPr lang="en-US" dirty="0" smtClean="0"/>
              <a:t>attending </a:t>
            </a:r>
            <a:r>
              <a:rPr lang="en-US" dirty="0"/>
              <a:t>c</a:t>
            </a:r>
            <a:r>
              <a:rPr lang="en-US" dirty="0" smtClean="0"/>
              <a:t>ollege </a:t>
            </a:r>
            <a:r>
              <a:rPr lang="en-US" dirty="0" smtClean="0"/>
              <a:t>for the </a:t>
            </a:r>
            <a:r>
              <a:rPr lang="en-US" dirty="0" smtClean="0"/>
              <a:t>first </a:t>
            </a:r>
            <a:r>
              <a:rPr lang="en-US" dirty="0"/>
              <a:t>t</a:t>
            </a:r>
            <a:r>
              <a:rPr lang="en-US" dirty="0" smtClean="0"/>
              <a:t>ime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0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dirty="0" smtClean="0"/>
              <a:t>Before Online Registration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Before Fall 2012 (Pilot of Online Registration)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Long </a:t>
            </a:r>
            <a:r>
              <a:rPr lang="en-US" dirty="0" smtClean="0"/>
              <a:t>lines 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Exhaustive wait time to </a:t>
            </a:r>
            <a:r>
              <a:rPr lang="en-US" dirty="0" smtClean="0"/>
              <a:t>see </a:t>
            </a:r>
            <a:r>
              <a:rPr lang="en-US" dirty="0" smtClean="0"/>
              <a:t>advisors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Disgruntled </a:t>
            </a:r>
            <a:r>
              <a:rPr lang="en-US" dirty="0" smtClean="0"/>
              <a:t>students  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Extended working hours </a:t>
            </a:r>
            <a:r>
              <a:rPr lang="en-US" dirty="0" smtClean="0"/>
              <a:t>for </a:t>
            </a:r>
            <a:r>
              <a:rPr lang="en-US" dirty="0" smtClean="0"/>
              <a:t>staff during </a:t>
            </a:r>
            <a:r>
              <a:rPr lang="en-US" dirty="0"/>
              <a:t>r</a:t>
            </a:r>
            <a:r>
              <a:rPr lang="en-US" dirty="0" smtClean="0"/>
              <a:t>egistration period </a:t>
            </a:r>
            <a:r>
              <a:rPr lang="en-US" dirty="0" smtClean="0"/>
              <a:t>(4-6 Weeks of </a:t>
            </a:r>
            <a:r>
              <a:rPr lang="en-US" dirty="0" smtClean="0"/>
              <a:t>extended </a:t>
            </a:r>
            <a:r>
              <a:rPr lang="en-US" dirty="0"/>
              <a:t>h</a:t>
            </a:r>
            <a:r>
              <a:rPr lang="en-US" dirty="0" smtClean="0"/>
              <a:t>ours</a:t>
            </a:r>
            <a:r>
              <a:rPr lang="en-US" dirty="0" smtClean="0"/>
              <a:t>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Over-abundance </a:t>
            </a:r>
            <a:r>
              <a:rPr lang="en-US" dirty="0" smtClean="0"/>
              <a:t>of </a:t>
            </a:r>
            <a:r>
              <a:rPr lang="en-US" dirty="0" smtClean="0"/>
              <a:t>paper, including sign-In sheets, Registration Form, Student Information form to name a few.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8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dirty="0" smtClean="0"/>
              <a:t>Types of Forms Student is Required to Fill out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05" y="1811757"/>
            <a:ext cx="3148505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092" y="1880558"/>
            <a:ext cx="5089583" cy="4261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945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dirty="0" smtClean="0"/>
              <a:t>Preconceived Advantages of Online Registration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No </a:t>
            </a:r>
            <a:r>
              <a:rPr lang="en-US" dirty="0" smtClean="0"/>
              <a:t>more paper: Sign-In Sheets; Student Information Form; Registration Form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Satisfied  </a:t>
            </a:r>
            <a:r>
              <a:rPr lang="en-US" dirty="0" smtClean="0"/>
              <a:t>students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Less </a:t>
            </a:r>
            <a:r>
              <a:rPr lang="en-US" dirty="0" smtClean="0"/>
              <a:t>work </a:t>
            </a:r>
            <a:r>
              <a:rPr lang="en-US" dirty="0" smtClean="0"/>
              <a:t>for </a:t>
            </a:r>
            <a:r>
              <a:rPr lang="en-US" dirty="0" smtClean="0"/>
              <a:t>staff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5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Implementation: Steps Taken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Marketing the benefits of Online Registration to the community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Identifying pilot groups for testing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Training of students and staff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95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dirty="0" smtClean="0"/>
              <a:t>Where Are We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Less </a:t>
            </a:r>
            <a:r>
              <a:rPr lang="en-US" dirty="0" smtClean="0"/>
              <a:t>Paper (Sign –In Sheets, Registration  Form, Printed Schedule)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Students </a:t>
            </a:r>
            <a:r>
              <a:rPr lang="en-US" dirty="0" smtClean="0"/>
              <a:t>registering earlier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Shorter </a:t>
            </a:r>
            <a:r>
              <a:rPr lang="en-US" dirty="0" smtClean="0"/>
              <a:t>lines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Advisors </a:t>
            </a:r>
            <a:r>
              <a:rPr lang="en-US" dirty="0" smtClean="0"/>
              <a:t>utilizing </a:t>
            </a:r>
            <a:r>
              <a:rPr lang="en-US" dirty="0" smtClean="0"/>
              <a:t>their </a:t>
            </a:r>
            <a:r>
              <a:rPr lang="en-US" dirty="0" smtClean="0"/>
              <a:t>expertise </a:t>
            </a:r>
            <a:r>
              <a:rPr lang="en-US" dirty="0" smtClean="0"/>
              <a:t>and </a:t>
            </a:r>
            <a:r>
              <a:rPr lang="en-US" dirty="0" smtClean="0"/>
              <a:t>advising skills </a:t>
            </a:r>
            <a:r>
              <a:rPr lang="en-US" dirty="0" smtClean="0"/>
              <a:t>in </a:t>
            </a:r>
            <a:r>
              <a:rPr lang="en-US" dirty="0" smtClean="0"/>
              <a:t>academic advising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Advisors spending  more time with </a:t>
            </a:r>
            <a:r>
              <a:rPr lang="en-US" dirty="0" smtClean="0"/>
              <a:t>students </a:t>
            </a:r>
            <a:r>
              <a:rPr lang="en-US" dirty="0" smtClean="0"/>
              <a:t>who require </a:t>
            </a:r>
            <a:r>
              <a:rPr lang="en-US" dirty="0" smtClean="0"/>
              <a:t>Individualized attention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Students empowered in taking ownership of their </a:t>
            </a:r>
            <a:r>
              <a:rPr lang="en-US" dirty="0" smtClean="0"/>
              <a:t>education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Fewer  days </a:t>
            </a:r>
            <a:r>
              <a:rPr lang="en-US" dirty="0" smtClean="0"/>
              <a:t>of </a:t>
            </a:r>
            <a:r>
              <a:rPr lang="en-US" dirty="0" smtClean="0"/>
              <a:t>extended </a:t>
            </a:r>
            <a:r>
              <a:rPr lang="en-US" dirty="0"/>
              <a:t>h</a:t>
            </a:r>
            <a:r>
              <a:rPr lang="en-US" dirty="0" smtClean="0"/>
              <a:t>ours </a:t>
            </a:r>
            <a:r>
              <a:rPr lang="en-US" dirty="0" smtClean="0"/>
              <a:t>for </a:t>
            </a:r>
            <a:r>
              <a:rPr lang="en-US" dirty="0" smtClean="0"/>
              <a:t>staff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9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dirty="0" smtClean="0"/>
              <a:t>Adaption Rate</a:t>
            </a:r>
            <a:br>
              <a:rPr lang="en-US" dirty="0" smtClean="0"/>
            </a:br>
            <a:r>
              <a:rPr lang="en-US" dirty="0" smtClean="0"/>
              <a:t>Since Fall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9389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We Go From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Improving the Online registration for the Extension Site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Improving the user experience – searching for courses to be simplified 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3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700</TotalTime>
  <Words>347</Words>
  <Application>Microsoft Office PowerPoint</Application>
  <PresentationFormat>Custom</PresentationFormat>
  <Paragraphs>63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Retrospect</vt:lpstr>
      <vt:lpstr>ADULT LEARNER AND ONLINE REGISTRATION </vt:lpstr>
      <vt:lpstr>The MCNY Adult Learner    </vt:lpstr>
      <vt:lpstr>Before Online Registration </vt:lpstr>
      <vt:lpstr>Types of Forms Student is Required to Fill out</vt:lpstr>
      <vt:lpstr>Preconceived Advantages of Online Registration</vt:lpstr>
      <vt:lpstr>Implementation: Steps Taken</vt:lpstr>
      <vt:lpstr>Where Are We Now</vt:lpstr>
      <vt:lpstr>Adaption Rate Since Fall 2012</vt:lpstr>
      <vt:lpstr>Where Do We Go From Here</vt:lpstr>
    </vt:vector>
  </TitlesOfParts>
  <Company>Alvernia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Tamara.Noecker</dc:creator>
  <cp:lastModifiedBy>Noreen Smith</cp:lastModifiedBy>
  <cp:revision>36</cp:revision>
  <cp:lastPrinted>2015-06-16T21:02:18Z</cp:lastPrinted>
  <dcterms:created xsi:type="dcterms:W3CDTF">2015-03-11T13:29:00Z</dcterms:created>
  <dcterms:modified xsi:type="dcterms:W3CDTF">2015-06-16T22:30:07Z</dcterms:modified>
</cp:coreProperties>
</file>